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5" r:id="rId5"/>
    <p:sldMasterId id="214748365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y="6858000" cx="12192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  <p:embeddedFont>
      <p:font typeface="Open Sans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7" roundtripDataSignature="AMtx7mgqnMnEM3WB5kCc0IL1a3uxinMT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3.xml"/><Relationship Id="rId64" Type="http://schemas.openxmlformats.org/officeDocument/2006/relationships/font" Target="fonts/OpenSans-bold.fntdata"/><Relationship Id="rId63" Type="http://schemas.openxmlformats.org/officeDocument/2006/relationships/font" Target="fonts/OpenSans-regular.fntdata"/><Relationship Id="rId22" Type="http://schemas.openxmlformats.org/officeDocument/2006/relationships/slide" Target="slides/slide15.xml"/><Relationship Id="rId66" Type="http://schemas.openxmlformats.org/officeDocument/2006/relationships/font" Target="fonts/OpenSans-boldItalic.fntdata"/><Relationship Id="rId21" Type="http://schemas.openxmlformats.org/officeDocument/2006/relationships/slide" Target="slides/slide14.xml"/><Relationship Id="rId65" Type="http://schemas.openxmlformats.org/officeDocument/2006/relationships/font" Target="fonts/OpenSans-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7" Type="http://customschemas.google.com/relationships/presentationmetadata" Target="metadata"/><Relationship Id="rId60" Type="http://schemas.openxmlformats.org/officeDocument/2006/relationships/font" Target="fonts/HelveticaNeue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" name="Google Shape;22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Google Shape;22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Google Shape;23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8" name="Google Shape;26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6" name="Google Shape;27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4" name="Google Shape;28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Google Shape;29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0" name="Google Shape;30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8" name="Google Shape;30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6" name="Google Shape;31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2" name="Google Shape;33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0" name="Google Shape;34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8" name="Google Shape;35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6" name="Google Shape;36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4" name="Google Shape;37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4" name="Google Shape;384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Google Shape;39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1" name="Google Shape;401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4" name="Google Shape;414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Google Shape;425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2" name="Google Shape;432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Fond časova za ovaj predmet je 2+1+1 što znači da je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Broj časova predavanja: 		   2 časa nedeljno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Broj časova grupnih (pokaznih) vežbi:  1 čas nedeljno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Broj časova individualnih vežbi: 	   1 časa nedeljno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Individualne vežbe su predviđene za izradu projektnih zadataka i proučavanje nastavnog materijala.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9" name="Google Shape;439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6" name="Google Shape;446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Cilj predmeta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Ovaj predmet opisuje hardverske i softverske tehnologije neophodne onima koji razvijaju sisteme da bi razumeli uticaj arhitekture računara na efektivnost upotrebe računara u poslovnim okolinama.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Prezentuju se principi računarskog hardvera i softvera niskog nivoa, a predmet je baziran na tri funkcionalne celine: arhitekura i organizacija procesora (CPU), memorijski sistemi i  ulazno/izlazne jedinice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8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172"/>
            <a:ext cx="12192000" cy="6855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4"/>
          <p:cNvSpPr txBox="1"/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4"/>
          <p:cNvSpPr txBox="1"/>
          <p:nvPr>
            <p:ph idx="1" type="body"/>
          </p:nvPr>
        </p:nvSpPr>
        <p:spPr>
          <a:xfrm>
            <a:off x="609600" y="1504951"/>
            <a:ext cx="5384800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412877" lvl="0" marL="45720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2"/>
              <a:buFont typeface="Arial"/>
              <a:buChar char="•"/>
              <a:defRPr sz="2902"/>
            </a:lvl1pPr>
            <a:lvl2pPr indent="-384047" lvl="1" marL="914400" algn="l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Char char="–"/>
              <a:defRPr sz="2448"/>
            </a:lvl2pPr>
            <a:lvl3pPr indent="-361061" lvl="2" marL="13716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•"/>
              <a:defRPr sz="2086"/>
            </a:lvl3pPr>
            <a:lvl4pPr indent="-349504" lvl="3" marL="18288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–"/>
              <a:defRPr sz="1904"/>
            </a:lvl4pPr>
            <a:lvl5pPr indent="-349504" lvl="4" marL="22860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5pPr>
            <a:lvl6pPr indent="-349504" lvl="5" marL="27432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6pPr>
            <a:lvl7pPr indent="-349504" lvl="6" marL="32004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7pPr>
            <a:lvl8pPr indent="-349503" lvl="7" marL="36576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8pPr>
            <a:lvl9pPr indent="-349503" lvl="8" marL="41148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9pPr>
          </a:lstStyle>
          <a:p/>
        </p:txBody>
      </p:sp>
      <p:sp>
        <p:nvSpPr>
          <p:cNvPr id="71" name="Google Shape;71;p64"/>
          <p:cNvSpPr txBox="1"/>
          <p:nvPr>
            <p:ph idx="2" type="body"/>
          </p:nvPr>
        </p:nvSpPr>
        <p:spPr>
          <a:xfrm>
            <a:off x="6197600" y="1504951"/>
            <a:ext cx="5384800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412877" lvl="0" marL="45720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2"/>
              <a:buFont typeface="Arial"/>
              <a:buChar char="•"/>
              <a:defRPr sz="2902"/>
            </a:lvl1pPr>
            <a:lvl2pPr indent="-384047" lvl="1" marL="914400" algn="l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Char char="–"/>
              <a:defRPr sz="2448"/>
            </a:lvl2pPr>
            <a:lvl3pPr indent="-361061" lvl="2" marL="13716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•"/>
              <a:defRPr sz="2086"/>
            </a:lvl3pPr>
            <a:lvl4pPr indent="-349504" lvl="3" marL="18288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–"/>
              <a:defRPr sz="1904"/>
            </a:lvl4pPr>
            <a:lvl5pPr indent="-349504" lvl="4" marL="22860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5pPr>
            <a:lvl6pPr indent="-349504" lvl="5" marL="27432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6pPr>
            <a:lvl7pPr indent="-349504" lvl="6" marL="32004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7pPr>
            <a:lvl8pPr indent="-349503" lvl="7" marL="36576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8pPr>
            <a:lvl9pPr indent="-349503" lvl="8" marL="41148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9pPr>
          </a:lstStyle>
          <a:p/>
        </p:txBody>
      </p:sp>
      <p:sp>
        <p:nvSpPr>
          <p:cNvPr id="72" name="Google Shape;72;p64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4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5"/>
          <p:cNvSpPr txBox="1"/>
          <p:nvPr>
            <p:ph type="title"/>
          </p:nvPr>
        </p:nvSpPr>
        <p:spPr>
          <a:xfrm>
            <a:off x="609600" y="274641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5"/>
          <p:cNvSpPr txBox="1"/>
          <p:nvPr>
            <p:ph idx="1" type="body"/>
          </p:nvPr>
        </p:nvSpPr>
        <p:spPr>
          <a:xfrm>
            <a:off x="609604" y="1535116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52150" lIns="104300" spcFirstLastPara="1" rIns="104300" wrap="square" tIns="52150">
            <a:noAutofit/>
          </a:bodyPr>
          <a:lstStyle>
            <a:lvl1pPr indent="-228600" lvl="0" marL="457200" algn="l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None/>
              <a:defRPr b="1" sz="2448"/>
            </a:lvl1pPr>
            <a:lvl2pPr indent="-228600" lvl="1" marL="9144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 b="1" sz="2086"/>
            </a:lvl2pPr>
            <a:lvl3pPr indent="-228600" lvl="2" marL="13716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None/>
              <a:defRPr b="1" sz="1904"/>
            </a:lvl3pPr>
            <a:lvl4pPr indent="-228600" lvl="3" marL="18288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4pPr>
            <a:lvl5pPr indent="-228600" lvl="4" marL="22860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5pPr>
            <a:lvl6pPr indent="-228600" lvl="5" marL="27432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6pPr>
            <a:lvl7pPr indent="-228600" lvl="6" marL="32004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7pPr>
            <a:lvl8pPr indent="-228600" lvl="7" marL="36576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8pPr>
            <a:lvl9pPr indent="-228600" lvl="8" marL="41148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9pPr>
          </a:lstStyle>
          <a:p/>
        </p:txBody>
      </p:sp>
      <p:sp>
        <p:nvSpPr>
          <p:cNvPr id="77" name="Google Shape;77;p65"/>
          <p:cNvSpPr txBox="1"/>
          <p:nvPr>
            <p:ph idx="2" type="body"/>
          </p:nvPr>
        </p:nvSpPr>
        <p:spPr>
          <a:xfrm>
            <a:off x="609604" y="2174878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384048" lvl="0" marL="457200" algn="l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Char char="•"/>
              <a:defRPr sz="2448"/>
            </a:lvl1pPr>
            <a:lvl2pPr indent="-361061" lvl="1" marL="9144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–"/>
              <a:defRPr sz="2086"/>
            </a:lvl2pPr>
            <a:lvl3pPr indent="-349504" lvl="2" marL="13716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•"/>
              <a:defRPr sz="1904"/>
            </a:lvl3pPr>
            <a:lvl4pPr indent="-332232" lvl="3" marL="18288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–"/>
              <a:defRPr sz="1632"/>
            </a:lvl4pPr>
            <a:lvl5pPr indent="-332232" lvl="4" marL="22860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5pPr>
            <a:lvl6pPr indent="-332232" lvl="5" marL="27432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6pPr>
            <a:lvl7pPr indent="-332232" lvl="6" marL="32004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7pPr>
            <a:lvl8pPr indent="-332232" lvl="7" marL="36576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8pPr>
            <a:lvl9pPr indent="-332232" lvl="8" marL="41148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9pPr>
          </a:lstStyle>
          <a:p/>
        </p:txBody>
      </p:sp>
      <p:sp>
        <p:nvSpPr>
          <p:cNvPr id="78" name="Google Shape;78;p65"/>
          <p:cNvSpPr txBox="1"/>
          <p:nvPr>
            <p:ph idx="3" type="body"/>
          </p:nvPr>
        </p:nvSpPr>
        <p:spPr>
          <a:xfrm>
            <a:off x="6193371" y="1535116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52150" lIns="104300" spcFirstLastPara="1" rIns="104300" wrap="square" tIns="52150">
            <a:noAutofit/>
          </a:bodyPr>
          <a:lstStyle>
            <a:lvl1pPr indent="-228600" lvl="0" marL="457200" algn="l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None/>
              <a:defRPr b="1" sz="2448"/>
            </a:lvl1pPr>
            <a:lvl2pPr indent="-228600" lvl="1" marL="9144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 b="1" sz="2086"/>
            </a:lvl2pPr>
            <a:lvl3pPr indent="-228600" lvl="2" marL="13716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None/>
              <a:defRPr b="1" sz="1904"/>
            </a:lvl3pPr>
            <a:lvl4pPr indent="-228600" lvl="3" marL="18288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4pPr>
            <a:lvl5pPr indent="-228600" lvl="4" marL="22860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5pPr>
            <a:lvl6pPr indent="-228600" lvl="5" marL="27432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6pPr>
            <a:lvl7pPr indent="-228600" lvl="6" marL="32004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7pPr>
            <a:lvl8pPr indent="-228600" lvl="7" marL="36576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8pPr>
            <a:lvl9pPr indent="-228600" lvl="8" marL="41148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9pPr>
          </a:lstStyle>
          <a:p/>
        </p:txBody>
      </p:sp>
      <p:sp>
        <p:nvSpPr>
          <p:cNvPr id="79" name="Google Shape;79;p65"/>
          <p:cNvSpPr txBox="1"/>
          <p:nvPr>
            <p:ph idx="4" type="body"/>
          </p:nvPr>
        </p:nvSpPr>
        <p:spPr>
          <a:xfrm>
            <a:off x="6193371" y="2174878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384048" lvl="0" marL="457200" algn="l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Char char="•"/>
              <a:defRPr sz="2448"/>
            </a:lvl1pPr>
            <a:lvl2pPr indent="-361061" lvl="1" marL="9144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–"/>
              <a:defRPr sz="2086"/>
            </a:lvl2pPr>
            <a:lvl3pPr indent="-349504" lvl="2" marL="13716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•"/>
              <a:defRPr sz="1904"/>
            </a:lvl3pPr>
            <a:lvl4pPr indent="-332232" lvl="3" marL="18288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–"/>
              <a:defRPr sz="1632"/>
            </a:lvl4pPr>
            <a:lvl5pPr indent="-332232" lvl="4" marL="22860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5pPr>
            <a:lvl6pPr indent="-332232" lvl="5" marL="27432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6pPr>
            <a:lvl7pPr indent="-332232" lvl="6" marL="32004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7pPr>
            <a:lvl8pPr indent="-332232" lvl="7" marL="36576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8pPr>
            <a:lvl9pPr indent="-332232" lvl="8" marL="41148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9pPr>
          </a:lstStyle>
          <a:p/>
        </p:txBody>
      </p:sp>
      <p:sp>
        <p:nvSpPr>
          <p:cNvPr id="80" name="Google Shape;80;p65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65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6"/>
          <p:cNvSpPr txBox="1"/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6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66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7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7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8"/>
          <p:cNvSpPr txBox="1"/>
          <p:nvPr>
            <p:ph type="title"/>
          </p:nvPr>
        </p:nvSpPr>
        <p:spPr>
          <a:xfrm>
            <a:off x="609605" y="273052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86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8"/>
          <p:cNvSpPr txBox="1"/>
          <p:nvPr>
            <p:ph idx="1" type="body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441642" lvl="0" marL="457200" algn="l">
              <a:spcBef>
                <a:spcPts val="671"/>
              </a:spcBef>
              <a:spcAft>
                <a:spcPts val="0"/>
              </a:spcAft>
              <a:buClr>
                <a:schemeClr val="dk1"/>
              </a:buClr>
              <a:buSzPts val="3355"/>
              <a:buFont typeface="Arial"/>
              <a:buChar char="•"/>
              <a:defRPr sz="3355"/>
            </a:lvl1pPr>
            <a:lvl2pPr indent="-412877" lvl="1" marL="91440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2"/>
              <a:buFont typeface="Arial"/>
              <a:buChar char="–"/>
              <a:defRPr sz="2902"/>
            </a:lvl2pPr>
            <a:lvl3pPr indent="-384047" lvl="2" marL="1371600" algn="l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Char char="•"/>
              <a:defRPr sz="2448"/>
            </a:lvl3pPr>
            <a:lvl4pPr indent="-361061" lvl="3" marL="18288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–"/>
              <a:defRPr sz="2086"/>
            </a:lvl4pPr>
            <a:lvl5pPr indent="-361060" lvl="4" marL="22860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sz="2086"/>
            </a:lvl5pPr>
            <a:lvl6pPr indent="-361060" lvl="5" marL="27432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sz="2086"/>
            </a:lvl6pPr>
            <a:lvl7pPr indent="-361060" lvl="6" marL="32004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sz="2086"/>
            </a:lvl7pPr>
            <a:lvl8pPr indent="-361060" lvl="7" marL="36576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sz="2086"/>
            </a:lvl8pPr>
            <a:lvl9pPr indent="-361060" lvl="8" marL="41148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sz="2086"/>
            </a:lvl9pPr>
          </a:lstStyle>
          <a:p/>
        </p:txBody>
      </p:sp>
      <p:sp>
        <p:nvSpPr>
          <p:cNvPr id="92" name="Google Shape;92;p68"/>
          <p:cNvSpPr txBox="1"/>
          <p:nvPr>
            <p:ph idx="2" type="body"/>
          </p:nvPr>
        </p:nvSpPr>
        <p:spPr>
          <a:xfrm>
            <a:off x="609605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228600" lvl="0" marL="457200" algn="l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1pPr>
            <a:lvl2pPr indent="-228600" lvl="1" marL="914400" algn="l"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1270"/>
              <a:buFont typeface="Arial"/>
              <a:buNone/>
              <a:defRPr sz="1270"/>
            </a:lvl2pPr>
            <a:lvl3pPr indent="-228600" lvl="2" marL="1371600" algn="l">
              <a:spcBef>
                <a:spcPts val="199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/>
            </a:lvl3pPr>
            <a:lvl4pPr indent="-228600" lvl="3" marL="18288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4pPr>
            <a:lvl5pPr indent="-228600" lvl="4" marL="22860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5pPr>
            <a:lvl6pPr indent="-228600" lvl="5" marL="27432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6pPr>
            <a:lvl7pPr indent="-228600" lvl="6" marL="32004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7pPr>
            <a:lvl8pPr indent="-228600" lvl="7" marL="36576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8pPr>
            <a:lvl9pPr indent="-228600" lvl="8" marL="41148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9pPr>
          </a:lstStyle>
          <a:p/>
        </p:txBody>
      </p:sp>
      <p:sp>
        <p:nvSpPr>
          <p:cNvPr id="93" name="Google Shape;93;p68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68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9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86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9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69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228600" lvl="0" marL="457200" algn="l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1pPr>
            <a:lvl2pPr indent="-228600" lvl="1" marL="914400" algn="l"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1270"/>
              <a:buFont typeface="Arial"/>
              <a:buNone/>
              <a:defRPr sz="1270"/>
            </a:lvl2pPr>
            <a:lvl3pPr indent="-228600" lvl="2" marL="1371600" algn="l">
              <a:spcBef>
                <a:spcPts val="199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/>
            </a:lvl3pPr>
            <a:lvl4pPr indent="-228600" lvl="3" marL="18288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4pPr>
            <a:lvl5pPr indent="-228600" lvl="4" marL="22860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5pPr>
            <a:lvl6pPr indent="-228600" lvl="5" marL="27432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6pPr>
            <a:lvl7pPr indent="-228600" lvl="6" marL="32004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7pPr>
            <a:lvl8pPr indent="-228600" lvl="7" marL="36576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8pPr>
            <a:lvl9pPr indent="-228600" lvl="8" marL="4114800" algn="l"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9pPr>
          </a:lstStyle>
          <a:p/>
        </p:txBody>
      </p:sp>
      <p:sp>
        <p:nvSpPr>
          <p:cNvPr id="99" name="Google Shape;99;p69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9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0"/>
          <p:cNvSpPr txBox="1"/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70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70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1"/>
          <p:cNvSpPr txBox="1"/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71"/>
          <p:cNvSpPr txBox="1"/>
          <p:nvPr>
            <p:ph idx="1" type="body"/>
          </p:nvPr>
        </p:nvSpPr>
        <p:spPr>
          <a:xfrm rot="5400000">
            <a:off x="3733006" y="-1618455"/>
            <a:ext cx="4725988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8" name="Google Shape;108;p71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71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2"/>
          <p:cNvSpPr txBox="1"/>
          <p:nvPr>
            <p:ph type="title"/>
          </p:nvPr>
        </p:nvSpPr>
        <p:spPr>
          <a:xfrm rot="5400000">
            <a:off x="7165186" y="1779853"/>
            <a:ext cx="6148388" cy="2753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72"/>
          <p:cNvSpPr txBox="1"/>
          <p:nvPr>
            <p:ph idx="1" type="body"/>
          </p:nvPr>
        </p:nvSpPr>
        <p:spPr>
          <a:xfrm rot="5400000">
            <a:off x="1556015" y="-872331"/>
            <a:ext cx="6148388" cy="8058151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3" name="Google Shape;113;p72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72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3"/>
          <p:cNvSpPr txBox="1"/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73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73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accen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4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54"/>
          <p:cNvSpPr txBox="1"/>
          <p:nvPr>
            <p:ph idx="1" type="body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54"/>
          <p:cNvSpPr/>
          <p:nvPr/>
        </p:nvSpPr>
        <p:spPr>
          <a:xfrm>
            <a:off x="8764262" y="6252711"/>
            <a:ext cx="383988" cy="383988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54"/>
          <p:cNvSpPr/>
          <p:nvPr/>
        </p:nvSpPr>
        <p:spPr>
          <a:xfrm>
            <a:off x="8649789" y="6297695"/>
            <a:ext cx="61293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A704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54"/>
          <p:cNvSpPr/>
          <p:nvPr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54"/>
          <p:cNvSpPr/>
          <p:nvPr/>
        </p:nvSpPr>
        <p:spPr>
          <a:xfrm>
            <a:off x="3591855" y="6466972"/>
            <a:ext cx="389241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UNIVERZITET METROPOLITAN,</a:t>
            </a:r>
            <a:r>
              <a:rPr b="0" i="0" lang="en-US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Beograd   /   Kopiranje i umnožavanje nije dozvoljeno.</a:t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4"/>
          <p:cNvSpPr txBox="1"/>
          <p:nvPr>
            <p:ph type="title"/>
          </p:nvPr>
        </p:nvSpPr>
        <p:spPr>
          <a:xfrm>
            <a:off x="609600" y="274641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74"/>
          <p:cNvSpPr txBox="1"/>
          <p:nvPr>
            <p:ph idx="10" type="dt"/>
          </p:nvPr>
        </p:nvSpPr>
        <p:spPr>
          <a:xfrm>
            <a:off x="609602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74"/>
          <p:cNvSpPr txBox="1"/>
          <p:nvPr>
            <p:ph idx="11" type="ftr"/>
          </p:nvPr>
        </p:nvSpPr>
        <p:spPr>
          <a:xfrm>
            <a:off x="4165605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74"/>
          <p:cNvSpPr txBox="1"/>
          <p:nvPr>
            <p:ph idx="12" type="sldNum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, and 2 Content" type="objAndTwoObj">
  <p:cSld name="OBJECT_AND_TWO_OBJECT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5"/>
          <p:cNvSpPr txBox="1"/>
          <p:nvPr>
            <p:ph type="title"/>
          </p:nvPr>
        </p:nvSpPr>
        <p:spPr>
          <a:xfrm>
            <a:off x="609600" y="274641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75"/>
          <p:cNvSpPr txBox="1"/>
          <p:nvPr>
            <p:ph idx="1" type="body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27" name="Google Shape;127;p75"/>
          <p:cNvSpPr txBox="1"/>
          <p:nvPr>
            <p:ph idx="2" type="body"/>
          </p:nvPr>
        </p:nvSpPr>
        <p:spPr>
          <a:xfrm>
            <a:off x="6197600" y="1600201"/>
            <a:ext cx="5384800" cy="2185988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28" name="Google Shape;128;p75"/>
          <p:cNvSpPr txBox="1"/>
          <p:nvPr>
            <p:ph idx="3" type="body"/>
          </p:nvPr>
        </p:nvSpPr>
        <p:spPr>
          <a:xfrm>
            <a:off x="6197600" y="3938591"/>
            <a:ext cx="5384800" cy="218757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29" name="Google Shape;129;p75"/>
          <p:cNvSpPr txBox="1"/>
          <p:nvPr>
            <p:ph idx="10" type="dt"/>
          </p:nvPr>
        </p:nvSpPr>
        <p:spPr>
          <a:xfrm>
            <a:off x="609602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75"/>
          <p:cNvSpPr txBox="1"/>
          <p:nvPr>
            <p:ph idx="11" type="ftr"/>
          </p:nvPr>
        </p:nvSpPr>
        <p:spPr>
          <a:xfrm>
            <a:off x="4165605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75"/>
          <p:cNvSpPr txBox="1"/>
          <p:nvPr>
            <p:ph idx="12" type="sldNum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5"/>
          <p:cNvSpPr txBox="1"/>
          <p:nvPr/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>
              <a:solidFill>
                <a:srgbClr val="A704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55"/>
          <p:cNvSpPr/>
          <p:nvPr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5"/>
          <p:cNvSpPr txBox="1"/>
          <p:nvPr>
            <p:ph idx="1" type="body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6"/>
          <p:cNvSpPr txBox="1"/>
          <p:nvPr/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>
              <a:solidFill>
                <a:srgbClr val="A704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6"/>
          <p:cNvSpPr/>
          <p:nvPr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6"/>
          <p:cNvSpPr txBox="1"/>
          <p:nvPr>
            <p:ph idx="1" type="body"/>
          </p:nvPr>
        </p:nvSpPr>
        <p:spPr>
          <a:xfrm>
            <a:off x="838200" y="1403585"/>
            <a:ext cx="471019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56"/>
          <p:cNvSpPr txBox="1"/>
          <p:nvPr>
            <p:ph idx="2" type="body"/>
          </p:nvPr>
        </p:nvSpPr>
        <p:spPr>
          <a:xfrm>
            <a:off x="5819614" y="1403585"/>
            <a:ext cx="553418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7"/>
          <p:cNvSpPr txBox="1"/>
          <p:nvPr/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sz="4400">
              <a:solidFill>
                <a:srgbClr val="A704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57"/>
          <p:cNvSpPr/>
          <p:nvPr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7"/>
          <p:cNvSpPr txBox="1"/>
          <p:nvPr>
            <p:ph idx="1" type="body"/>
          </p:nvPr>
        </p:nvSpPr>
        <p:spPr>
          <a:xfrm>
            <a:off x="838200" y="2364480"/>
            <a:ext cx="4710192" cy="3176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7"/>
          <p:cNvSpPr txBox="1"/>
          <p:nvPr>
            <p:ph idx="2" type="body"/>
          </p:nvPr>
        </p:nvSpPr>
        <p:spPr>
          <a:xfrm>
            <a:off x="5819614" y="2364480"/>
            <a:ext cx="5534185" cy="3176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7"/>
          <p:cNvSpPr txBox="1"/>
          <p:nvPr>
            <p:ph idx="3" type="body"/>
          </p:nvPr>
        </p:nvSpPr>
        <p:spPr>
          <a:xfrm>
            <a:off x="838200" y="1433513"/>
            <a:ext cx="4710113" cy="72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7"/>
          <p:cNvSpPr txBox="1"/>
          <p:nvPr>
            <p:ph idx="4" type="body"/>
          </p:nvPr>
        </p:nvSpPr>
        <p:spPr>
          <a:xfrm>
            <a:off x="5819614" y="1433513"/>
            <a:ext cx="5534185" cy="72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4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1"/>
          <p:cNvSpPr txBox="1"/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1"/>
          <p:cNvSpPr txBox="1"/>
          <p:nvPr>
            <p:ph idx="1" type="subTitle"/>
          </p:nvPr>
        </p:nvSpPr>
        <p:spPr>
          <a:xfrm>
            <a:off x="1828800" y="3886201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2"/>
              <a:buFont typeface="Arial"/>
              <a:buNone/>
              <a:defRPr/>
            </a:lvl1pPr>
            <a:lvl2pPr lvl="1" algn="ctr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  <a:defRPr/>
            </a:lvl2pPr>
            <a:lvl3pPr lvl="2" algn="ctr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None/>
              <a:defRPr/>
            </a:lvl3pPr>
            <a:lvl4pPr lvl="3" algn="ctr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/>
            </a:lvl4pPr>
            <a:lvl5pPr lvl="4" algn="ctr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/>
            </a:lvl5pPr>
            <a:lvl6pPr lvl="5" algn="ctr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/>
            </a:lvl6pPr>
            <a:lvl7pPr lvl="6" algn="ctr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/>
            </a:lvl7pPr>
            <a:lvl8pPr lvl="7" algn="ctr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/>
            </a:lvl8pPr>
            <a:lvl9pPr lvl="8" algn="ctr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/>
            </a:lvl9pPr>
          </a:lstStyle>
          <a:p/>
        </p:txBody>
      </p:sp>
      <p:sp>
        <p:nvSpPr>
          <p:cNvPr id="56" name="Google Shape;56;p61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1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2"/>
          <p:cNvSpPr txBox="1"/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2"/>
          <p:cNvSpPr txBox="1"/>
          <p:nvPr>
            <p:ph idx="1" type="body"/>
          </p:nvPr>
        </p:nvSpPr>
        <p:spPr>
          <a:xfrm>
            <a:off x="609600" y="1504951"/>
            <a:ext cx="10972800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1" name="Google Shape;61;p62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2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3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17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3"/>
          <p:cNvSpPr txBox="1"/>
          <p:nvPr>
            <p:ph idx="1" type="body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52150" lIns="104300" spcFirstLastPara="1" rIns="104300" wrap="square" tIns="52150">
            <a:noAutofit/>
          </a:bodyPr>
          <a:lstStyle>
            <a:lvl1pPr indent="-228600" lvl="0" marL="45720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 sz="2086"/>
            </a:lvl1pPr>
            <a:lvl2pPr indent="-228600" lvl="1" marL="914400" algn="l"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None/>
              <a:defRPr sz="1904"/>
            </a:lvl2pPr>
            <a:lvl3pPr indent="-228600" lvl="2" marL="1371600" algn="l"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sz="1632"/>
            </a:lvl3pPr>
            <a:lvl4pPr indent="-228600" lvl="3" marL="1828800" algn="l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4pPr>
            <a:lvl5pPr indent="-228600" lvl="4" marL="2286000" algn="l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5pPr>
            <a:lvl6pPr indent="-228600" lvl="5" marL="2743200" algn="l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6pPr>
            <a:lvl7pPr indent="-228600" lvl="6" marL="3200400" algn="l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7pPr>
            <a:lvl8pPr indent="-228600" lvl="7" marL="3657600" algn="l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8pPr>
            <a:lvl9pPr indent="-228600" lvl="8" marL="4114800" algn="l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9pPr>
          </a:lstStyle>
          <a:p/>
        </p:txBody>
      </p:sp>
      <p:sp>
        <p:nvSpPr>
          <p:cNvPr id="66" name="Google Shape;66;p63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3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oleObject" Target="../embeddings/oleObject1.bin"/><Relationship Id="rId3" Type="http://schemas.openxmlformats.org/officeDocument/2006/relationships/image" Target="../media/image6.png"/><Relationship Id="rId4" Type="http://schemas.openxmlformats.org/officeDocument/2006/relationships/theme" Target="../theme/theme3.xml"/><Relationship Id="rId5" Type="http://schemas.openxmlformats.org/officeDocument/2006/relationships/vmlDrawing" Target="../drawings/vmlDrawing1.v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6.xml"/><Relationship Id="rId1" Type="http://schemas.openxmlformats.org/officeDocument/2006/relationships/image" Target="../media/image2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5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777"/>
            <a:ext cx="12192000" cy="685444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5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4" name="Google Shape;44;p59"/>
          <p:cNvGraphicFramePr/>
          <p:nvPr/>
        </p:nvGraphicFramePr>
        <p:xfrm>
          <a:off x="0" y="0"/>
          <a:ext cx="12196233" cy="6858000"/>
        </p:xfrm>
        <a:graphic>
          <a:graphicData uri="http://schemas.openxmlformats.org/presentationml/2006/ole">
            <mc:AlternateContent>
              <mc:Choice Requires="v">
                <p:oleObj r:id="rId1" imgH="6858000" imgW="12196233" progId="Photoshop.Image.13" spid="_x0000_s1">
                  <p:embed/>
                </p:oleObj>
              </mc:Choice>
              <mc:Fallback>
                <p:oleObj r:id="rId2" imgH="6858000" imgW="12196233" progId="Photoshop.Image.13">
                  <p:embed/>
                  <p:pic>
                    <p:nvPicPr>
                      <p:cNvPr id="44" name="Google Shape;44;p59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0" y="0"/>
                        <a:ext cx="12196233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 accent1="accent1" accent2="accent2" accent3="accent3" accent4="accent4" accent5="accent5" accent6="accent6" bg1="lt1" bg2="dk2" tx1="dk1" tx2="lt2" folHlink="folHlink" hlink="hlink"/>
  <p:sldLayoutIdLst/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0"/>
          <p:cNvSpPr txBox="1"/>
          <p:nvPr>
            <p:ph idx="1" type="body"/>
          </p:nvPr>
        </p:nvSpPr>
        <p:spPr>
          <a:xfrm>
            <a:off x="609600" y="1504951"/>
            <a:ext cx="10972800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412877" lvl="0" marL="457200" marR="0" rtl="0" algn="l"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2"/>
              <a:buFont typeface="Arial"/>
              <a:buChar char="•"/>
              <a:defRPr b="0" i="0" sz="290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1319" lvl="1" marL="914400" marR="0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–"/>
              <a:defRPr b="0" i="0" sz="27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4047" lvl="2" marL="1371600" marR="0" rtl="0" algn="l"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Char char="•"/>
              <a:defRPr b="0" i="0" sz="2448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061" lvl="3" marL="1828800" marR="0" rtl="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–"/>
              <a:defRPr b="0" i="0" sz="2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060" lvl="4" marL="2286000" marR="0" rtl="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b="0" i="0" sz="2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060" lvl="5" marL="2743200" marR="0" rtl="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b="0" i="0" sz="2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060" lvl="6" marL="3200400" marR="0" rtl="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b="0" i="0" sz="2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060" lvl="7" marL="3657600" marR="0" rtl="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b="0" i="0" sz="2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060" lvl="8" marL="4114800" marR="0" rtl="0" algn="l"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b="0" i="0" sz="2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Footer" id="47" name="Google Shape;47;p60"/>
          <p:cNvPicPr preferRelativeResize="0"/>
          <p:nvPr/>
        </p:nvPicPr>
        <p:blipFill rotWithShape="1">
          <a:blip r:embed="rId1">
            <a:alphaModFix/>
          </a:blip>
          <a:srcRect b="0" l="0" r="1666" t="0"/>
          <a:stretch/>
        </p:blipFill>
        <p:spPr>
          <a:xfrm>
            <a:off x="5" y="6296027"/>
            <a:ext cx="12187767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60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1" sz="1270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EADER" id="49" name="Google Shape;49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190625"/>
            <a:ext cx="12192000" cy="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0"/>
          <p:cNvSpPr txBox="1"/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899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899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899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899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899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171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171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171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171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60"/>
          <p:cNvSpPr/>
          <p:nvPr/>
        </p:nvSpPr>
        <p:spPr>
          <a:xfrm>
            <a:off x="514355" y="6383338"/>
            <a:ext cx="38608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47275" lIns="94575" spcFirstLastPara="1" rIns="94575" wrap="square" tIns="47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97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rPr>
              <a:t>© UNIVERZITET METROPOLITAN,</a:t>
            </a:r>
            <a:r>
              <a:rPr lang="en-US" sz="997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997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rPr>
              <a:t>Beograd</a:t>
            </a:r>
            <a:endParaRPr b="1" sz="997">
              <a:solidFill>
                <a:srgbClr val="A705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7">
                <a:solidFill>
                  <a:srgbClr val="A7053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52" name="Google Shape;52;p60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997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5.jpg"/><Relationship Id="rId5" Type="http://schemas.openxmlformats.org/officeDocument/2006/relationships/image" Target="../media/image9.jpg"/><Relationship Id="rId6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eb.stanford.edu/class/cs107/" TargetMode="External"/><Relationship Id="rId4" Type="http://schemas.openxmlformats.org/officeDocument/2006/relationships/hyperlink" Target="https://ocw.mit.edu/courses/electrical-engineering-and-computer-science/" TargetMode="External"/><Relationship Id="rId5" Type="http://schemas.openxmlformats.org/officeDocument/2006/relationships/hyperlink" Target="http://www.icc.gatech.edu/files/syllabus/undergrad/CS-2110_Syllabus.pdf" TargetMode="External"/><Relationship Id="rId6" Type="http://schemas.openxmlformats.org/officeDocument/2006/relationships/hyperlink" Target="https://online-learning.harvard.edu/course/computer-architecture-0" TargetMode="External"/><Relationship Id="rId7" Type="http://schemas.openxmlformats.org/officeDocument/2006/relationships/hyperlink" Target="https://www.elfak.ni.ac.rs/studije/osnovne-akademske-studije/modul-racunarstvo-i-informatika" TargetMode="External"/><Relationship Id="rId8" Type="http://schemas.openxmlformats.org/officeDocument/2006/relationships/hyperlink" Target="https://www.etf.bg.ac.rs/sr-lat/studiranje/osnovne-akademske-studije/softversko-inzenjerstvo-si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venezija.ilijazi@metropolitan.ac.rs" TargetMode="External"/><Relationship Id="rId4" Type="http://schemas.openxmlformats.org/officeDocument/2006/relationships/hyperlink" Target="mailto:nemanja.veselinovic@metropolitan.ac.rs" TargetMode="External"/><Relationship Id="rId5" Type="http://schemas.openxmlformats.org/officeDocument/2006/relationships/hyperlink" Target="mailto:nemanja.zdravkovic@metropolitan.ac.rs" TargetMode="External"/><Relationship Id="rId6" Type="http://schemas.openxmlformats.org/officeDocument/2006/relationships/hyperlink" Target="mailto:mihajlo.milovanovic@metropolitan.ac.rs" TargetMode="External"/><Relationship Id="rId7" Type="http://schemas.openxmlformats.org/officeDocument/2006/relationships/hyperlink" Target="mailto:nemanja.veselinovic@metropolitan.ac.rs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jpg"/><Relationship Id="rId4" Type="http://schemas.openxmlformats.org/officeDocument/2006/relationships/image" Target="../media/image21.jpg"/><Relationship Id="rId5" Type="http://schemas.openxmlformats.org/officeDocument/2006/relationships/image" Target="../media/image1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ww.rapidtables.com/convert/number/hex-dec-bin-converter.html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 txBox="1"/>
          <p:nvPr/>
        </p:nvSpPr>
        <p:spPr>
          <a:xfrm>
            <a:off x="2724831" y="3747827"/>
            <a:ext cx="6742339" cy="2345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Oznaka predmeta: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CS120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Naziv predmeta: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Organizacija računara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Predavanje:		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#1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Predavač:		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Doc. dr Nemanja Zdravković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Doc. dr Venezija Ilijazi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Školska godina:	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2022/2023. prolećni semestar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"/>
          <p:cNvSpPr/>
          <p:nvPr/>
        </p:nvSpPr>
        <p:spPr>
          <a:xfrm>
            <a:off x="4096609" y="2768374"/>
            <a:ext cx="3998788" cy="769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rPr>
              <a:t>Uvod u predmet</a:t>
            </a:r>
            <a:endParaRPr b="1" i="0" sz="4400" u="none" cap="none" strike="noStrike">
              <a:solidFill>
                <a:srgbClr val="A704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Pismeni ispit</a:t>
            </a:r>
            <a:endParaRPr b="1"/>
          </a:p>
        </p:txBody>
      </p:sp>
      <p:sp>
        <p:nvSpPr>
          <p:cNvPr id="200" name="Google Shape;200;p10"/>
          <p:cNvSpPr txBox="1"/>
          <p:nvPr>
            <p:ph idx="1" type="body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Radi se u okviru ispitnih rokova u učionici fakulteta.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Pravo polaganja ispita ima student koji je stekao najmanje 35 poena realizacijom svojih predispitnih obaveza, uz obavezno položen PZ sa minimum 50% poena,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Student je položio pismeni ispit ako je dobio najmanje 15 poena,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Student je položio pismeni ispit ako je uradio minimum 50% na teoretskom delu i minimum 50% na praktičnom delu.</a:t>
            </a:r>
            <a:endParaRPr sz="2400">
              <a:solidFill>
                <a:schemeClr val="dk1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Student koji prepisuje na ispitu, udaljava se sa ispita, uz mogućnost kažnjavanja se sa 10 poena.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Uvod – cilj predmeta</a:t>
            </a:r>
            <a:endParaRPr b="1"/>
          </a:p>
        </p:txBody>
      </p:sp>
      <p:sp>
        <p:nvSpPr>
          <p:cNvPr id="206" name="Google Shape;206;p11"/>
          <p:cNvSpPr txBox="1"/>
          <p:nvPr>
            <p:ph idx="1" type="body"/>
          </p:nvPr>
        </p:nvSpPr>
        <p:spPr>
          <a:xfrm>
            <a:off x="838200" y="10987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Predmet CS120 – Organizacija računara uvodi studente da usvoje osnovne pojmove i principe iz oblasti organizacije računarskih sistema.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Cilj predmeta jeste da se student upozna sa arhitekturom računara i osnovim konceptima arhitektura najpoznatijih mikroprocesora Intel Core i7, kao i procesore sa ARM i RISC-V arhitekturama. </a:t>
            </a:r>
            <a:endParaRPr/>
          </a:p>
        </p:txBody>
      </p:sp>
      <p:pic>
        <p:nvPicPr>
          <p:cNvPr descr="https://upload.wikimedia.org/wikipedia/commons/5/52/Intel_4004.jpg" id="207" name="Google Shape;20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1250" y="2821104"/>
            <a:ext cx="1574012" cy="1516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ntel 8008" id="208" name="Google Shape;20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9562" y="2737281"/>
            <a:ext cx="2625725" cy="16839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intel 8086" id="209" name="Google Shape;209;p11"/>
          <p:cNvPicPr preferRelativeResize="0"/>
          <p:nvPr/>
        </p:nvPicPr>
        <p:blipFill rotWithShape="1">
          <a:blip r:embed="rId5">
            <a:alphaModFix/>
          </a:blip>
          <a:srcRect b="3124" l="22241" r="26197" t="38125"/>
          <a:stretch/>
        </p:blipFill>
        <p:spPr>
          <a:xfrm>
            <a:off x="7088232" y="4350704"/>
            <a:ext cx="2467197" cy="1581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ssembler" id="210" name="Google Shape;210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71878" y="3274427"/>
            <a:ext cx="3810000" cy="186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"/>
          <p:cNvSpPr txBox="1"/>
          <p:nvPr>
            <p:ph idx="1" type="body"/>
          </p:nvPr>
        </p:nvSpPr>
        <p:spPr>
          <a:xfrm>
            <a:off x="828675" y="1117834"/>
            <a:ext cx="10525125" cy="4863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U okviru predmeta studenti treba da razumeju uticaj arhitekture računara na efektivnost, neophodna znanja, i upotrebu u raznim tehnološkim aplikacijama. 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solidFill>
                  <a:schemeClr val="dk1"/>
                </a:solidFill>
              </a:rPr>
              <a:t>Stanford: CS107 Computer organization and systems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http://web.stanford.edu/class/cs107/</a:t>
            </a:r>
            <a:r>
              <a:rPr lang="en-US" sz="1800">
                <a:solidFill>
                  <a:schemeClr val="dk1"/>
                </a:solidFill>
              </a:rPr>
              <a:t> 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solidFill>
                  <a:schemeClr val="dk1"/>
                </a:solidFill>
              </a:rPr>
              <a:t>MIT: </a:t>
            </a:r>
            <a:r>
              <a:rPr lang="en-US" sz="2000"/>
              <a:t>Computer System Architecture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https://ocw.mit.edu/courses/electrical-engineering-and-computer-science/</a:t>
            </a:r>
            <a:endParaRPr sz="1800"/>
          </a:p>
          <a:p>
            <a:pPr indent="0" lvl="0" marL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 sz="2000"/>
              <a:t>Georgia Tech: CS2110 Computer Organization and Programming</a:t>
            </a:r>
            <a:endParaRPr sz="2000"/>
          </a:p>
          <a:p>
            <a:pPr indent="0" lvl="0" marL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http://www.icc.gatech.edu/files/syllabus/undergrad/CS-2110_Syllabus.pdf</a:t>
            </a:r>
            <a:r>
              <a:rPr lang="en-US" sz="1800"/>
              <a:t> 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 sz="2000"/>
              <a:t>Harvard: CSCI E-93 Computer Architecture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https://online-learning.harvard.edu/course/computer-architecture-0</a:t>
            </a:r>
            <a:endParaRPr sz="1800"/>
          </a:p>
          <a:p>
            <a:pPr indent="0" lvl="0" marL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 sz="2000"/>
              <a:t>Elektronski fakultet: 2OER4O01 Arhitektura i organizacija računara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7"/>
              </a:rPr>
              <a:t>https://www.elfak.ni.ac.rs/studije/osnovne-akademske-studije/modul-racunarstvo-i-informatika</a:t>
            </a:r>
            <a:r>
              <a:rPr lang="en-US" sz="1800"/>
              <a:t> 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 sz="2000"/>
              <a:t>Elektrotehnički fakultet: 13S112AR Arhitektura računara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sz="1800" u="sng">
                <a:solidFill>
                  <a:schemeClr val="hlink"/>
                </a:solidFill>
                <a:hlinkClick r:id="rId8"/>
              </a:rPr>
              <a:t>https://www.etf.bg.ac.rs/sr-lat/studiranje/osnovne-akademske-studije/softversko-inzenjerstvo-si</a:t>
            </a:r>
            <a:r>
              <a:rPr lang="en-US" sz="1800"/>
              <a:t> </a:t>
            </a:r>
            <a:endParaRPr/>
          </a:p>
          <a:p>
            <a:pPr indent="0" lvl="0" marL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17" name="Google Shape;217;p12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Uvod – cilj predmeta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"/>
          <p:cNvSpPr txBox="1"/>
          <p:nvPr>
            <p:ph idx="1" type="body"/>
          </p:nvPr>
        </p:nvSpPr>
        <p:spPr>
          <a:xfrm>
            <a:off x="838200" y="1098784"/>
            <a:ext cx="6534150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b="1" lang="en-US">
                <a:solidFill>
                  <a:schemeClr val="accent1"/>
                </a:solidFill>
              </a:rPr>
              <a:t>Digitalni računar </a:t>
            </a:r>
            <a:r>
              <a:rPr lang="en-US"/>
              <a:t>je mašina koja može raditi posao za ljude tako što izvršava instrukcije koje su joj date.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Sekvenca instrukcija koja opisuje način kako odraditi neki zadatak naziva se program.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Elektronska kola u svakom računaru mogu prepoznati i direktno izvršiti samo ograničen broj jednostavnih instrukcija, tako da su svi programi konvertovani u niz ovih jednostavnih instrukcija. </a:t>
            </a:r>
            <a:endParaRPr/>
          </a:p>
        </p:txBody>
      </p:sp>
      <p:sp>
        <p:nvSpPr>
          <p:cNvPr id="224" name="Google Shape;224;p13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Struktuirana organizacija računara</a:t>
            </a:r>
            <a:endParaRPr b="1"/>
          </a:p>
        </p:txBody>
      </p:sp>
      <p:pic>
        <p:nvPicPr>
          <p:cNvPr descr="Image result for assembler" id="225" name="Google Shape;22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800" y="1226554"/>
            <a:ext cx="3810000" cy="186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/>
          <p:nvPr>
            <p:ph idx="1" type="body"/>
          </p:nvPr>
        </p:nvSpPr>
        <p:spPr>
          <a:xfrm>
            <a:off x="838200" y="1098784"/>
            <a:ext cx="6534150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Ove instrukcije su retko komplikovanije od sledećih: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Sabiranje dva broja,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Provera da li je neki broj jednak nuli,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Kopiranje dela podataka iz jednog dela računarske memorije u drugi.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Zajedno, ove primitivne instrukcije formiraju jezik pomoću kojeg ljudi mogu da komuniciraju sa računarom. Ovakav jezik naziva se </a:t>
            </a:r>
            <a:r>
              <a:rPr b="1" lang="en-US">
                <a:solidFill>
                  <a:schemeClr val="accent1"/>
                </a:solidFill>
              </a:rPr>
              <a:t>mašinski jezik </a:t>
            </a:r>
            <a:r>
              <a:rPr lang="en-US"/>
              <a:t>(en. machine language). </a:t>
            </a:r>
            <a:endParaRPr/>
          </a:p>
        </p:txBody>
      </p:sp>
      <p:sp>
        <p:nvSpPr>
          <p:cNvPr id="232" name="Google Shape;232;p14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Struktuirana organizacija računara</a:t>
            </a:r>
            <a:endParaRPr b="1"/>
          </a:p>
        </p:txBody>
      </p:sp>
      <p:pic>
        <p:nvPicPr>
          <p:cNvPr descr="Image result for assembler" id="233" name="Google Shape;23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800" y="1226554"/>
            <a:ext cx="3810000" cy="186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 txBox="1"/>
          <p:nvPr>
            <p:ph idx="1" type="body"/>
          </p:nvPr>
        </p:nvSpPr>
        <p:spPr>
          <a:xfrm>
            <a:off x="838200" y="1098784"/>
            <a:ext cx="6534150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Budući da su mnogi mašinski jezici sadrže mali skup jednostavnih instrukcija, oni su teški za ljude da ih koriste.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Ovakav način projektovanja doveo do strukturisanja računara kao </a:t>
            </a:r>
            <a:r>
              <a:rPr b="1" i="1" lang="en-US">
                <a:solidFill>
                  <a:schemeClr val="accent1"/>
                </a:solidFill>
              </a:rPr>
              <a:t>skup apstrakcija</a:t>
            </a:r>
            <a:r>
              <a:rPr lang="en-US"/>
              <a:t>, pri kojoj se svaka apstrakcija gradi na prethodnoj. Na ovaj način, složenost ovakvih sistema se može savladati i računari se mogu projektovati na sistematski i organizovan način.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Ovakav pristup naziva se </a:t>
            </a:r>
            <a:r>
              <a:rPr b="1" lang="en-US">
                <a:solidFill>
                  <a:schemeClr val="accent1"/>
                </a:solidFill>
              </a:rPr>
              <a:t>struktuirana organizacija računara</a:t>
            </a:r>
            <a:r>
              <a:rPr lang="en-US"/>
              <a:t> (en. structured computer organization). </a:t>
            </a:r>
            <a:endParaRPr/>
          </a:p>
        </p:txBody>
      </p:sp>
      <p:sp>
        <p:nvSpPr>
          <p:cNvPr id="240" name="Google Shape;240;p15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Struktuirana organizacija računara</a:t>
            </a:r>
            <a:endParaRPr b="1"/>
          </a:p>
        </p:txBody>
      </p:sp>
      <p:pic>
        <p:nvPicPr>
          <p:cNvPr descr="Structured Computer Organization | Hatchards" id="241" name="Google Shape;24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8879" y="1226554"/>
            <a:ext cx="3202620" cy="4258803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"/>
          <p:cNvSpPr txBox="1"/>
          <p:nvPr>
            <p:ph idx="1" type="body"/>
          </p:nvPr>
        </p:nvSpPr>
        <p:spPr>
          <a:xfrm>
            <a:off x="838200" y="1098784"/>
            <a:ext cx="6534150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Postoji velika razlika u tome šta je ljudima jednostavno uraditi i šta računar može direktno da izvrši.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Ovaj problem se može rešiti projektovanjem novog skupa instrukcija koji je jednostavniji ljudima za razumevanje od skupa ugrađenih mašinskih instrukcija (instrukcija za mašinski jezik računara).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Zajedno, ove nove instrukcije formiraju jezik, koji ćemo nazvati L1, dok skup ugrađenih mašinskih instrukcija nazivamo jezikom L0. </a:t>
            </a:r>
            <a:endParaRPr/>
          </a:p>
        </p:txBody>
      </p:sp>
      <p:sp>
        <p:nvSpPr>
          <p:cNvPr id="248" name="Google Shape;248;p16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Prevođenje i interpretacija</a:t>
            </a:r>
            <a:endParaRPr b="1"/>
          </a:p>
        </p:txBody>
      </p:sp>
      <p:pic>
        <p:nvPicPr>
          <p:cNvPr descr="Image result for assembler" id="249" name="Google Shape;24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800" y="1226554"/>
            <a:ext cx="3810000" cy="186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"/>
          <p:cNvSpPr txBox="1"/>
          <p:nvPr>
            <p:ph idx="1" type="body"/>
          </p:nvPr>
        </p:nvSpPr>
        <p:spPr>
          <a:xfrm>
            <a:off x="838200" y="1098784"/>
            <a:ext cx="10515600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Prvi način izvršenja programa koji je napisan na jeziku L1 jeste da najpre zameni svaku instrukciju unutar tog programa ekvivalentnom sekvencom instrukcija na jeziku L0.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Rezultujući program sadrži samo instrukcije na jeziku L0.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Računar onda može izvršiti novi program napisan na jeziku L0 umesto stari program napisan na jeziku L1. Ova tehnika se naziva </a:t>
            </a:r>
            <a:r>
              <a:rPr b="1" i="1" lang="en-US">
                <a:solidFill>
                  <a:schemeClr val="accent1"/>
                </a:solidFill>
              </a:rPr>
              <a:t>prevođenje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(en. translation).</a:t>
            </a:r>
            <a:endParaRPr/>
          </a:p>
        </p:txBody>
      </p:sp>
      <p:sp>
        <p:nvSpPr>
          <p:cNvPr id="256" name="Google Shape;256;p17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Prevođenje i interpretacija</a:t>
            </a:r>
            <a:endParaRPr b="1"/>
          </a:p>
        </p:txBody>
      </p:sp>
      <p:pic>
        <p:nvPicPr>
          <p:cNvPr id="257" name="Google Shape;25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6651" y="4416368"/>
            <a:ext cx="9478698" cy="1019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"/>
          <p:cNvSpPr txBox="1"/>
          <p:nvPr>
            <p:ph idx="1" type="body"/>
          </p:nvPr>
        </p:nvSpPr>
        <p:spPr>
          <a:xfrm>
            <a:off x="838200" y="1098784"/>
            <a:ext cx="10515600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Drugi način izvršenja programa jeste napisati program na jeziku L0 koji uzima programe napisane na jeziku L1 kao ulazne podatke (en. input), analizira svaku instrukciju pojedinačno i odmah izvršava njoj ekvivalentan skup instrukcija napisan na L0.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Ova tehnika ne zahteva generisanje novog programa na jeziku L0, naziva se </a:t>
            </a:r>
            <a:r>
              <a:rPr b="1" i="1" lang="en-US">
                <a:solidFill>
                  <a:schemeClr val="accent1"/>
                </a:solidFill>
              </a:rPr>
              <a:t>interpretacija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(en. interpretation), dok se program koji izvršava ovaj proces naziva interpreter (en. interpreter).</a:t>
            </a:r>
            <a:endParaRPr/>
          </a:p>
        </p:txBody>
      </p:sp>
      <p:sp>
        <p:nvSpPr>
          <p:cNvPr id="264" name="Google Shape;264;p18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Prevođenje i interpretacija</a:t>
            </a:r>
            <a:endParaRPr b="1"/>
          </a:p>
        </p:txBody>
      </p:sp>
      <p:pic>
        <p:nvPicPr>
          <p:cNvPr id="265" name="Google Shape;26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6651" y="4416552"/>
            <a:ext cx="9478698" cy="1019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"/>
          <p:cNvSpPr txBox="1"/>
          <p:nvPr>
            <p:ph idx="1" type="body"/>
          </p:nvPr>
        </p:nvSpPr>
        <p:spPr>
          <a:xfrm>
            <a:off x="838201" y="1098784"/>
            <a:ext cx="4292150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Lakše zamisliti postojanje </a:t>
            </a:r>
            <a:r>
              <a:rPr b="1" i="1" lang="en-US">
                <a:solidFill>
                  <a:schemeClr val="accent1"/>
                </a:solidFill>
              </a:rPr>
              <a:t>hipotetičkog računara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ili </a:t>
            </a:r>
            <a:r>
              <a:rPr b="1" i="1" lang="en-US">
                <a:solidFill>
                  <a:schemeClr val="accent1"/>
                </a:solidFill>
              </a:rPr>
              <a:t>virtuelne mašine</a:t>
            </a:r>
            <a:r>
              <a:rPr lang="en-US"/>
              <a:t> (en. virtual machine), čiji je mašinski jezik L1.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Ovu mašinu nazvaćemo M1. Na sličan način mašina koja radi na jeziku L0 zvaće se M0.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Ukoliko bi bilo moguće konstruisati takvu mašinu relativno jeftino, ne bi bilo potrebe za mašinom koja zahteva jezik L0 ili mašinu koja izvršava programe napisane na jeziku L0. </a:t>
            </a:r>
            <a:endParaRPr/>
          </a:p>
        </p:txBody>
      </p:sp>
      <p:sp>
        <p:nvSpPr>
          <p:cNvPr id="272" name="Google Shape;272;p19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Virtuelne mašine</a:t>
            </a:r>
            <a:endParaRPr b="1"/>
          </a:p>
        </p:txBody>
      </p:sp>
      <p:pic>
        <p:nvPicPr>
          <p:cNvPr id="273" name="Google Shape;27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9928" y="1123060"/>
            <a:ext cx="6701296" cy="481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Sadržaj:</a:t>
            </a:r>
            <a:endParaRPr b="1"/>
          </a:p>
        </p:txBody>
      </p:sp>
      <p:sp>
        <p:nvSpPr>
          <p:cNvPr id="143" name="Google Shape;143;p2"/>
          <p:cNvSpPr txBox="1"/>
          <p:nvPr>
            <p:ph idx="1" type="body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Calibri"/>
              <a:buAutoNum type="arabicPeriod"/>
            </a:pPr>
            <a:r>
              <a:rPr lang="en-US">
                <a:solidFill>
                  <a:srgbClr val="171616"/>
                </a:solidFill>
              </a:rPr>
              <a:t>Uvodna razmatranja – Pravila na predmetu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Calibri"/>
              <a:buAutoNum type="arabicPeriod"/>
            </a:pPr>
            <a:r>
              <a:rPr lang="en-US">
                <a:solidFill>
                  <a:srgbClr val="171616"/>
                </a:solidFill>
              </a:rPr>
              <a:t>Jezici, nivoi, virtuelne mašine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Calibri"/>
              <a:buAutoNum type="arabicPeriod"/>
            </a:pPr>
            <a:r>
              <a:rPr lang="en-US">
                <a:solidFill>
                  <a:srgbClr val="171616"/>
                </a:solidFill>
              </a:rPr>
              <a:t>Savremeni višenivoovski računari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Calibri"/>
              <a:buAutoNum type="arabicPeriod"/>
            </a:pPr>
            <a:r>
              <a:rPr lang="en-US">
                <a:solidFill>
                  <a:srgbClr val="171616"/>
                </a:solidFill>
              </a:rPr>
              <a:t>Generacije i tipovi računara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Calibri"/>
              <a:buAutoNum type="arabicPeriod"/>
            </a:pPr>
            <a:r>
              <a:rPr lang="en-US">
                <a:solidFill>
                  <a:srgbClr val="171616"/>
                </a:solidFill>
              </a:rPr>
              <a:t>Intel 8086 i x86 arhitektura (samostalno)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Calibri"/>
              <a:buAutoNum type="arabicPeriod"/>
            </a:pPr>
            <a:r>
              <a:rPr lang="en-US">
                <a:solidFill>
                  <a:srgbClr val="171616"/>
                </a:solidFill>
              </a:rPr>
              <a:t>Ostale arhitekture (samostalno)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Calibri"/>
              <a:buAutoNum type="arabicPeriod"/>
            </a:pPr>
            <a:r>
              <a:rPr lang="en-US">
                <a:solidFill>
                  <a:srgbClr val="171616"/>
                </a:solidFill>
              </a:rPr>
              <a:t>Vežbe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Calibri"/>
              <a:buAutoNum type="arabicPeriod"/>
            </a:pPr>
            <a:r>
              <a:rPr lang="en-US">
                <a:solidFill>
                  <a:srgbClr val="171616"/>
                </a:solidFill>
              </a:rPr>
              <a:t>Domaći zadatak</a:t>
            </a:r>
            <a:endParaRPr>
              <a:solidFill>
                <a:srgbClr val="171616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"/>
          <p:cNvSpPr txBox="1"/>
          <p:nvPr>
            <p:ph idx="1" type="body"/>
          </p:nvPr>
        </p:nvSpPr>
        <p:spPr>
          <a:xfrm>
            <a:off x="838201" y="1098784"/>
            <a:ext cx="4292150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Računar sa </a:t>
            </a:r>
            <a:r>
              <a:rPr b="1" lang="en-US"/>
              <a:t>n</a:t>
            </a:r>
            <a:r>
              <a:rPr lang="en-US"/>
              <a:t> nivoa može se gledati kao </a:t>
            </a:r>
            <a:r>
              <a:rPr b="1" lang="en-US"/>
              <a:t>n</a:t>
            </a:r>
            <a:r>
              <a:rPr lang="en-US"/>
              <a:t> virtuelnih mašina, svaka sa svojim mašinskim jezikom. Samo programi napisani na jeziku </a:t>
            </a:r>
            <a:r>
              <a:rPr b="1" lang="en-US"/>
              <a:t>L0</a:t>
            </a:r>
            <a:r>
              <a:rPr lang="en-US"/>
              <a:t> se mogu direktno izvršiti u elektronskom kolima bez potrebe prevođenja ili interpretacije.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Programi napisani na jezicima </a:t>
            </a:r>
            <a:r>
              <a:rPr b="1" lang="en-US"/>
              <a:t>L1</a:t>
            </a:r>
            <a:r>
              <a:rPr lang="en-US"/>
              <a:t>, </a:t>
            </a:r>
            <a:r>
              <a:rPr b="1" lang="en-US"/>
              <a:t>L2</a:t>
            </a:r>
            <a:r>
              <a:rPr lang="en-US"/>
              <a:t>, </a:t>
            </a:r>
            <a:r>
              <a:rPr b="1" lang="en-US"/>
              <a:t>Ln</a:t>
            </a:r>
            <a:r>
              <a:rPr lang="en-US"/>
              <a:t> moraju se ili prevesti ili interpretirati na jezik nižeg nivoa.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</a:pPr>
            <a:r>
              <a:rPr b="1" i="1" lang="en-US">
                <a:solidFill>
                  <a:schemeClr val="accent1"/>
                </a:solidFill>
              </a:rPr>
              <a:t>Osoba koja piša programe za virtuelnu mašinu nivoa n ne treba da bude svesna interpretera i prevodioca ispod svoj nivoa.</a:t>
            </a:r>
            <a:r>
              <a:rPr b="1" i="1" lang="en-US"/>
              <a:t> </a:t>
            </a:r>
            <a:endParaRPr/>
          </a:p>
        </p:txBody>
      </p:sp>
      <p:sp>
        <p:nvSpPr>
          <p:cNvPr id="280" name="Google Shape;280;p20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Virtuelne mašine</a:t>
            </a:r>
            <a:endParaRPr b="1"/>
          </a:p>
        </p:txBody>
      </p:sp>
      <p:pic>
        <p:nvPicPr>
          <p:cNvPr id="281" name="Google Shape;28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9928" y="1123060"/>
            <a:ext cx="6701296" cy="481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"/>
          <p:cNvSpPr txBox="1"/>
          <p:nvPr>
            <p:ph idx="1" type="body"/>
          </p:nvPr>
        </p:nvSpPr>
        <p:spPr>
          <a:xfrm>
            <a:off x="838200" y="1098784"/>
            <a:ext cx="7027257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Većina savremenih računara sastoji se od dva ili više nivoa.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Na slici je prikazana jedna takva mašina, koja ima šest nivoa.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Na nultom nivou nalazi se pravi hardver mašine. Elektronska kola izvršavaju mašinski programski jezik napisan na nivou L1. </a:t>
            </a:r>
            <a:endParaRPr/>
          </a:p>
        </p:txBody>
      </p:sp>
      <p:sp>
        <p:nvSpPr>
          <p:cNvPr id="288" name="Google Shape;288;p21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Savremeni višenivoovski računari</a:t>
            </a:r>
            <a:endParaRPr b="1"/>
          </a:p>
        </p:txBody>
      </p:sp>
      <p:pic>
        <p:nvPicPr>
          <p:cNvPr id="289" name="Google Shape;28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940" y="1163728"/>
            <a:ext cx="3249860" cy="4766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"/>
          <p:cNvSpPr txBox="1"/>
          <p:nvPr>
            <p:ph idx="1" type="body"/>
          </p:nvPr>
        </p:nvSpPr>
        <p:spPr>
          <a:xfrm>
            <a:off x="838200" y="1098784"/>
            <a:ext cx="7027257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Najniži nivo kojim ćemo se baviti jeste </a:t>
            </a:r>
            <a:r>
              <a:rPr b="1" lang="en-US">
                <a:solidFill>
                  <a:schemeClr val="accent1"/>
                </a:solidFill>
              </a:rPr>
              <a:t>nivo digitalnih kola</a:t>
            </a:r>
            <a:r>
              <a:rPr lang="en-US"/>
              <a:t> (en. gates), čiji su gradivni blokovi digitalna kola. Iako se prave od analognih komponenti (tranzistora), digitalna kola se mogu modelovati kao digitalni uređaji.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Svako kolo ima jedan ili više digitalnih ulaza (0 ili 1) i računa izlaz iz kola kao </a:t>
            </a:r>
            <a:r>
              <a:rPr b="1" i="1" lang="en-US">
                <a:solidFill>
                  <a:schemeClr val="accent1"/>
                </a:solidFill>
              </a:rPr>
              <a:t>jednostavna logička funkcija</a:t>
            </a:r>
            <a:r>
              <a:rPr lang="en-US"/>
              <a:t>, </a:t>
            </a:r>
            <a:r>
              <a:rPr b="1" i="1" lang="en-US"/>
              <a:t>ILI</a:t>
            </a:r>
            <a:r>
              <a:rPr lang="en-US"/>
              <a:t> (en. OR) ili </a:t>
            </a:r>
            <a:r>
              <a:rPr b="1" i="1" lang="en-US"/>
              <a:t>I</a:t>
            </a:r>
            <a:r>
              <a:rPr lang="en-US"/>
              <a:t> (en. AND). Svako digitalno kolo sastoji se od nekolicine tranzistora.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96" name="Google Shape;296;p22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Savremeni višenivoovski računari</a:t>
            </a:r>
            <a:endParaRPr b="1"/>
          </a:p>
        </p:txBody>
      </p:sp>
      <p:pic>
        <p:nvPicPr>
          <p:cNvPr id="297" name="Google Shape;29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940" y="1163728"/>
            <a:ext cx="3249860" cy="4766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/>
          <p:nvPr>
            <p:ph idx="1" type="body"/>
          </p:nvPr>
        </p:nvSpPr>
        <p:spPr>
          <a:xfrm>
            <a:off x="838200" y="1098784"/>
            <a:ext cx="7027257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Takođe, ova kola mogu poslužiti za </a:t>
            </a:r>
            <a:r>
              <a:rPr b="1" i="1" lang="en-US">
                <a:solidFill>
                  <a:schemeClr val="accent1"/>
                </a:solidFill>
              </a:rPr>
              <a:t>skladištenje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jednog bita memorije (skladištenje 0 ili 1).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Ove jednobitne memorije se mogu grupisati grupe od npr. 16, 32 ili 64 da formiraju </a:t>
            </a:r>
            <a:r>
              <a:rPr b="1" i="1" lang="en-US">
                <a:solidFill>
                  <a:schemeClr val="accent1"/>
                </a:solidFill>
              </a:rPr>
              <a:t>registar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(en. register).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Svaki registar može skladištiti binarni broj do neke vrednosti.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Digitalna kola se takođe mogu kombinovati da formiraju i samo jezgro računanja u računaru. </a:t>
            </a:r>
            <a:endParaRPr/>
          </a:p>
        </p:txBody>
      </p:sp>
      <p:sp>
        <p:nvSpPr>
          <p:cNvPr id="304" name="Google Shape;304;p23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Savremeni višenivoovski računari</a:t>
            </a:r>
            <a:endParaRPr b="1"/>
          </a:p>
        </p:txBody>
      </p:sp>
      <p:pic>
        <p:nvPicPr>
          <p:cNvPr id="305" name="Google Shape;30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940" y="1163728"/>
            <a:ext cx="3249860" cy="4766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4"/>
          <p:cNvSpPr txBox="1"/>
          <p:nvPr>
            <p:ph idx="1" type="body"/>
          </p:nvPr>
        </p:nvSpPr>
        <p:spPr>
          <a:xfrm>
            <a:off x="838200" y="1098784"/>
            <a:ext cx="7027257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Sledeći nivo jeste </a:t>
            </a:r>
            <a:r>
              <a:rPr b="1" i="1" lang="en-US">
                <a:solidFill>
                  <a:schemeClr val="accent1"/>
                </a:solidFill>
              </a:rPr>
              <a:t>nivo mikroarhitekture </a:t>
            </a:r>
            <a:r>
              <a:rPr lang="en-US"/>
              <a:t>(en. microarchitecture level). Na ovom nivou imamo skup registara (npr. skup od 8 ili od 32 registra) koji formiraju lokalnu memoriju ili komplikovanije kolo koje se naziva </a:t>
            </a:r>
            <a:r>
              <a:rPr b="1" i="1" lang="en-US">
                <a:solidFill>
                  <a:schemeClr val="accent1"/>
                </a:solidFill>
              </a:rPr>
              <a:t>aritmetičko-logička jedinica </a:t>
            </a:r>
            <a:r>
              <a:rPr lang="en-US"/>
              <a:t>(en. Arithmetic Logic Unit, </a:t>
            </a:r>
            <a:r>
              <a:rPr b="1" i="1" lang="en-US">
                <a:solidFill>
                  <a:schemeClr val="accent1"/>
                </a:solidFill>
              </a:rPr>
              <a:t>ALU</a:t>
            </a:r>
            <a:r>
              <a:rPr lang="en-US"/>
              <a:t>), koja služi za jednostavne aritmetičke operacije.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Registri su povezani na ALU formiraju </a:t>
            </a:r>
            <a:r>
              <a:rPr b="1" i="1" lang="en-US">
                <a:solidFill>
                  <a:schemeClr val="accent1"/>
                </a:solidFill>
              </a:rPr>
              <a:t>putanju podataka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(en. data path), preko koje podaci prolaze. Osnovna uloga putanje podataka jeste da izabere neki (ili nekoliko) registara, da ALU izvrši neku operaciju nad vrednostima u njima (npr. da ih sabere) i da rezultat vrati nazad u neki registar.</a:t>
            </a:r>
            <a:endParaRPr/>
          </a:p>
        </p:txBody>
      </p:sp>
      <p:sp>
        <p:nvSpPr>
          <p:cNvPr id="312" name="Google Shape;312;p24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Savremeni višenivoovski računari</a:t>
            </a:r>
            <a:endParaRPr b="1"/>
          </a:p>
        </p:txBody>
      </p:sp>
      <p:pic>
        <p:nvPicPr>
          <p:cNvPr id="313" name="Google Shape;31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940" y="1163728"/>
            <a:ext cx="3249860" cy="4766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/>
          <p:nvPr>
            <p:ph idx="1" type="body"/>
          </p:nvPr>
        </p:nvSpPr>
        <p:spPr>
          <a:xfrm>
            <a:off x="838200" y="1098784"/>
            <a:ext cx="7027257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Drugi nivo naziva se </a:t>
            </a:r>
            <a:r>
              <a:rPr b="1" i="1" lang="en-US">
                <a:solidFill>
                  <a:schemeClr val="accent1"/>
                </a:solidFill>
              </a:rPr>
              <a:t>nivo arhitekture skupa instrukcija </a:t>
            </a:r>
            <a:r>
              <a:rPr lang="en-US"/>
              <a:t>(en. Instruction Set Architecture, </a:t>
            </a:r>
            <a:r>
              <a:rPr b="1" i="1" lang="en-US">
                <a:solidFill>
                  <a:schemeClr val="accent1"/>
                </a:solidFill>
              </a:rPr>
              <a:t>ISA</a:t>
            </a:r>
            <a:r>
              <a:rPr lang="en-US"/>
              <a:t>).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Svaki proizvođač računarske opreme ovog tipa objavljuje i uputstvo za ISA sloj, bez nižih slojeva.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Kada proizvođač opisuje skup instrukcija računara, zapravo se opisuju instrukcije koje se izvršavaju interpretiranjem mikroprograma ili samog hardvera. </a:t>
            </a:r>
            <a:endParaRPr/>
          </a:p>
        </p:txBody>
      </p:sp>
      <p:sp>
        <p:nvSpPr>
          <p:cNvPr id="320" name="Google Shape;320;p25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Savremeni višenivoovski računari</a:t>
            </a:r>
            <a:endParaRPr b="1"/>
          </a:p>
        </p:txBody>
      </p:sp>
      <p:pic>
        <p:nvPicPr>
          <p:cNvPr id="321" name="Google Shape;32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940" y="1163728"/>
            <a:ext cx="3249860" cy="4766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6"/>
          <p:cNvSpPr txBox="1"/>
          <p:nvPr>
            <p:ph idx="1" type="body"/>
          </p:nvPr>
        </p:nvSpPr>
        <p:spPr>
          <a:xfrm>
            <a:off x="838200" y="1098784"/>
            <a:ext cx="7027257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Sledeći nivo je često nazvan hibridnim. Većina instrukcija u ovom sloju postoje i na ISA sloju. Takođe postoji i novi skup instrukcija, drugačija organizacija memorije, mogućnost da se dva ili više programa izvršavaju u isto vreme ili </a:t>
            </a:r>
            <a:r>
              <a:rPr b="1" i="1" lang="en-US">
                <a:solidFill>
                  <a:schemeClr val="accent1"/>
                </a:solidFill>
              </a:rPr>
              <a:t>konkurentno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(en. concurrent), kao i niz drugih osobina.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Do kraja kursa, ovaj nivo nazivaćemo </a:t>
            </a:r>
            <a:r>
              <a:rPr b="1" i="1" lang="en-US">
                <a:solidFill>
                  <a:schemeClr val="accent1"/>
                </a:solidFill>
              </a:rPr>
              <a:t>nivo mašine operativnog sistema </a:t>
            </a:r>
            <a:r>
              <a:rPr lang="en-US"/>
              <a:t>(en. operating system machine level).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O operativnim sistemima više na samom predmetu Operativni sistemi</a:t>
            </a:r>
            <a:endParaRPr/>
          </a:p>
        </p:txBody>
      </p:sp>
      <p:sp>
        <p:nvSpPr>
          <p:cNvPr id="328" name="Google Shape;328;p26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Savremeni višenivoovski računari</a:t>
            </a:r>
            <a:endParaRPr b="1"/>
          </a:p>
        </p:txBody>
      </p:sp>
      <p:pic>
        <p:nvPicPr>
          <p:cNvPr id="329" name="Google Shape;32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940" y="1163728"/>
            <a:ext cx="3249860" cy="4766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 txBox="1"/>
          <p:nvPr>
            <p:ph idx="1" type="body"/>
          </p:nvPr>
        </p:nvSpPr>
        <p:spPr>
          <a:xfrm>
            <a:off x="838200" y="1098784"/>
            <a:ext cx="7027257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Nivoi 2 i 3 su uvek interpretirani. Nivoi od nivoa 4 pa naviše su uglavnom, ali ne uvek, podržani i kroz prevođenje.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Još jedna razlika između nivoa 1, 2 i 3 sa nivoima 4, 5 i viših jeste priroda programskih jezika za ove nivoe.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Mašinski jezici za nivoe 1 i 2 i 3 su numerički. </a:t>
            </a:r>
            <a:endParaRPr/>
          </a:p>
        </p:txBody>
      </p:sp>
      <p:sp>
        <p:nvSpPr>
          <p:cNvPr id="336" name="Google Shape;336;p27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Savremeni višenivoovski računari</a:t>
            </a:r>
            <a:endParaRPr b="1"/>
          </a:p>
        </p:txBody>
      </p:sp>
      <p:pic>
        <p:nvPicPr>
          <p:cNvPr id="337" name="Google Shape;33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940" y="1163728"/>
            <a:ext cx="3249860" cy="4766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8"/>
          <p:cNvSpPr txBox="1"/>
          <p:nvPr>
            <p:ph idx="1" type="body"/>
          </p:nvPr>
        </p:nvSpPr>
        <p:spPr>
          <a:xfrm>
            <a:off x="838200" y="1098784"/>
            <a:ext cx="7027257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Nivo 4, tj. </a:t>
            </a:r>
            <a:r>
              <a:rPr b="1" i="1" lang="en-US">
                <a:solidFill>
                  <a:schemeClr val="accent1"/>
                </a:solidFill>
              </a:rPr>
              <a:t>nivo asemblerskih jezika </a:t>
            </a:r>
            <a:r>
              <a:rPr lang="en-US"/>
              <a:t>(en. assembly language level), predstavlja simboličku formu nekih od jezika na nižem nivou.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Ovaj nivo pruža mogućnost da ljudi pišu programe na nivoima 1, 2 i 3 u formi koja nije tako neprijatna kao mašinski jezik tih virtuelnih mašina.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Programi u asemblerskom jeziku se najpre prevode na nivo 1, 2 ili 3, pa se onda interpretiraju na pravoj (ili virtuelnoj) mašini. Program koji vrši ovo prevođenje naziva se </a:t>
            </a:r>
            <a:r>
              <a:rPr b="1" i="1" lang="en-US">
                <a:solidFill>
                  <a:schemeClr val="accent1"/>
                </a:solidFill>
              </a:rPr>
              <a:t>asembler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(en. assembler).</a:t>
            </a:r>
            <a:endParaRPr/>
          </a:p>
        </p:txBody>
      </p:sp>
      <p:sp>
        <p:nvSpPr>
          <p:cNvPr id="344" name="Google Shape;344;p28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Savremeni višenivoovski računari</a:t>
            </a:r>
            <a:endParaRPr b="1"/>
          </a:p>
        </p:txBody>
      </p:sp>
      <p:pic>
        <p:nvPicPr>
          <p:cNvPr id="345" name="Google Shape;34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940" y="1163728"/>
            <a:ext cx="3249860" cy="4766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Savremeni višenivoovski računari</a:t>
            </a:r>
            <a:endParaRPr b="1"/>
          </a:p>
        </p:txBody>
      </p:sp>
      <p:pic>
        <p:nvPicPr>
          <p:cNvPr id="352" name="Google Shape;35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940" y="1163728"/>
            <a:ext cx="3249860" cy="4766047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9"/>
          <p:cNvSpPr txBox="1"/>
          <p:nvPr/>
        </p:nvSpPr>
        <p:spPr>
          <a:xfrm>
            <a:off x="838200" y="1327094"/>
            <a:ext cx="2147761" cy="3139321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Mašinski kod: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B8 22 11 00 FF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01 CA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31 F6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53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8B 5C 24 04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8D 34 48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39 C3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72 EB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C3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4" name="Google Shape;354;p29"/>
          <p:cNvSpPr txBox="1"/>
          <p:nvPr/>
        </p:nvSpPr>
        <p:spPr>
          <a:xfrm>
            <a:off x="3118805" y="1327094"/>
            <a:ext cx="3913174" cy="3139321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Kod napisan u asemblerskom jeziku: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foo: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movl $0xFF001122, %eax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addl %ecx, %edx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xorl %esi, %esi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pushl %ebx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movl 4(%esp), %ebx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leal (%eax, %ecx, 2), %esi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cmpl %eax, %ebx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jnae foo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retl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5" name="Google Shape;355;p29"/>
          <p:cNvSpPr txBox="1"/>
          <p:nvPr/>
        </p:nvSpPr>
        <p:spPr>
          <a:xfrm>
            <a:off x="838200" y="4643479"/>
            <a:ext cx="6193779" cy="1200329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Tok instrukcija (en. instruction stream):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B8 22 11 00 FF 01 CA 31 F6 53 8B 5C 24 04 8D 34 48 39 C3 72 EB C3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/>
          <p:nvPr>
            <p:ph idx="1" type="body"/>
          </p:nvPr>
        </p:nvSpPr>
        <p:spPr>
          <a:xfrm>
            <a:off x="866774" y="1143000"/>
            <a:ext cx="10427301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Predavanja, Beograd: 	</a:t>
            </a:r>
            <a:r>
              <a:rPr lang="en-US"/>
              <a:t>			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Doc. dr Venizija Ilijazi,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venezija.ilijazi@metropolitan.ac.rs</a:t>
            </a: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Vežbe, Beograd: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Nemanja Veselinović,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nemanja.veselinovic@metropolitan.ac.rs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Predavanja, Niš: 	</a:t>
            </a:r>
            <a:r>
              <a:rPr lang="en-US"/>
              <a:t>			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Doc. dr Nemanja Zdravković,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nemanja.zdravkovic@metropolitan.ac.rs</a:t>
            </a: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Vežbe, Niš: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Mihajlo Milovanović,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mihajlo.milovanovic@metropolitan.ac.rs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Online studenti: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Nemanja Veselinović,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nemanja.veselinovic@metropolitan.ac.rs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51" name="Google Shape;151;p3"/>
          <p:cNvSpPr txBox="1"/>
          <p:nvPr/>
        </p:nvSpPr>
        <p:spPr>
          <a:xfrm>
            <a:off x="1823193" y="0"/>
            <a:ext cx="826135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00" u="none" cap="none" strike="noStrike">
                <a:solidFill>
                  <a:srgbClr val="A70532"/>
                </a:solidFill>
                <a:latin typeface="Calibri"/>
                <a:ea typeface="Calibri"/>
                <a:cs typeface="Calibri"/>
                <a:sym typeface="Calibri"/>
              </a:rPr>
              <a:t>CS120 - Broj ECTS: 6</a:t>
            </a:r>
            <a:endParaRPr b="1" i="0" sz="4400" u="none" cap="none" strike="noStrike">
              <a:solidFill>
                <a:srgbClr val="A705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/>
          <p:nvPr>
            <p:ph idx="1" type="body"/>
          </p:nvPr>
        </p:nvSpPr>
        <p:spPr>
          <a:xfrm>
            <a:off x="838200" y="1098784"/>
            <a:ext cx="7027257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Peti nivo najčešće se sastoji od programskih jezika koji služe za rešavanje konkretnih problema.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Ovi programski jezici se nazivaju </a:t>
            </a:r>
            <a:r>
              <a:rPr b="1" i="1" lang="en-US">
                <a:solidFill>
                  <a:schemeClr val="accent1"/>
                </a:solidFill>
              </a:rPr>
              <a:t>viši programski jezici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(en. high-level languages), i to su jezici kao što su C, C++, Java, Python, JavaScript i sl.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Programi koji su napisani u ovim jezicima često su prevedeni na nivo 3 ili nivo 4 koristeći prevodilac koji se naziva </a:t>
            </a:r>
            <a:r>
              <a:rPr b="1" i="1" lang="en-US">
                <a:solidFill>
                  <a:schemeClr val="accent1"/>
                </a:solidFill>
              </a:rPr>
              <a:t>kompajler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(en. compiler), ali postoje i interpretirani jezici. </a:t>
            </a:r>
            <a:endParaRPr/>
          </a:p>
        </p:txBody>
      </p:sp>
      <p:sp>
        <p:nvSpPr>
          <p:cNvPr id="362" name="Google Shape;362;p30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Savremeni višenivoovski računari</a:t>
            </a:r>
            <a:endParaRPr b="1"/>
          </a:p>
        </p:txBody>
      </p:sp>
      <p:pic>
        <p:nvPicPr>
          <p:cNvPr id="363" name="Google Shape;36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940" y="1163728"/>
            <a:ext cx="3249860" cy="4766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"/>
          <p:cNvSpPr txBox="1"/>
          <p:nvPr>
            <p:ph idx="1" type="body"/>
          </p:nvPr>
        </p:nvSpPr>
        <p:spPr>
          <a:xfrm>
            <a:off x="838200" y="1098784"/>
            <a:ext cx="7027257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Svaki nivo prestavlja posebnu apstrakciju, sa svojim skupom objekata i operacija.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Skup tipova podataka, operacija i osobina svakog nivoa naziva se arhitektura.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Deo računarske nauke koja se bavi projektovanjem koji su delovi računarskog sistema vidljivi programerima naziva se </a:t>
            </a:r>
            <a:r>
              <a:rPr b="1" i="1" lang="en-US">
                <a:solidFill>
                  <a:schemeClr val="accent1"/>
                </a:solidFill>
              </a:rPr>
              <a:t>arhitektura računara</a:t>
            </a:r>
            <a:r>
              <a:rPr lang="en-US"/>
              <a:t> (en. computer architecture).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70" name="Google Shape;370;p31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Savremeni višenivoovski računari</a:t>
            </a:r>
            <a:endParaRPr b="1"/>
          </a:p>
        </p:txBody>
      </p:sp>
      <p:pic>
        <p:nvPicPr>
          <p:cNvPr id="371" name="Google Shape;37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3940" y="1163728"/>
            <a:ext cx="3249860" cy="4766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"/>
          <p:cNvSpPr txBox="1"/>
          <p:nvPr>
            <p:ph idx="1" type="body"/>
          </p:nvPr>
        </p:nvSpPr>
        <p:spPr>
          <a:xfrm>
            <a:off x="838200" y="1098784"/>
            <a:ext cx="10515600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b="1" lang="en-US"/>
              <a:t>Nulta generacija (1642-1945)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b="1" lang="en-US"/>
              <a:t>Prva generacija (1945-1955) – Vakuumske cevi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b="1" lang="en-US"/>
              <a:t>Druga generacija – Tranzistori (1955-1965)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b="1" lang="en-US"/>
              <a:t>Treća generacija – integrisana kola (1965-1980)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b="1" lang="en-US"/>
              <a:t>Četvrta generacija – VLSI (1980 - ?)</a:t>
            </a:r>
            <a:endParaRPr b="1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b="1" lang="en-US"/>
              <a:t>Peta generacija – računari sa niskom potrošnjom i „nevidljivi“ računari </a:t>
            </a:r>
            <a:br>
              <a:rPr b="1" lang="en-US"/>
            </a:b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78" name="Google Shape;378;p32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Generacije računara</a:t>
            </a:r>
            <a:endParaRPr b="1"/>
          </a:p>
        </p:txBody>
      </p:sp>
      <p:pic>
        <p:nvPicPr>
          <p:cNvPr id="379" name="Google Shape;37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933725"/>
            <a:ext cx="2955953" cy="1970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4892" y="3934864"/>
            <a:ext cx="2951938" cy="1969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7569" y="3934864"/>
            <a:ext cx="3346231" cy="1969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/>
          <p:nvPr>
            <p:ph idx="1" type="body"/>
          </p:nvPr>
        </p:nvSpPr>
        <p:spPr>
          <a:xfrm>
            <a:off x="838200" y="1098784"/>
            <a:ext cx="4057481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Arhitektura računarskih mašina razvijala se po principima koje je postavio John von Neumann, tako da je arhitektura računara nazvana </a:t>
            </a:r>
            <a:r>
              <a:rPr b="1" i="1" lang="en-US">
                <a:solidFill>
                  <a:schemeClr val="accent1"/>
                </a:solidFill>
              </a:rPr>
              <a:t>von Njuman mašina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(en.von Neumann machine).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von Neumann mašina sadrži pet delova: memoriju, ALU jedinicu, kontrolnu jedinicu, i ulazno-izlazni podsistem. </a:t>
            </a:r>
            <a:endParaRPr/>
          </a:p>
        </p:txBody>
      </p:sp>
      <p:sp>
        <p:nvSpPr>
          <p:cNvPr id="388" name="Google Shape;388;p33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von Neumann mašina</a:t>
            </a:r>
            <a:endParaRPr b="1"/>
          </a:p>
        </p:txBody>
      </p:sp>
      <p:pic>
        <p:nvPicPr>
          <p:cNvPr id="389" name="Google Shape;38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9381" y="1145634"/>
            <a:ext cx="6585190" cy="328872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3"/>
          <p:cNvSpPr/>
          <p:nvPr/>
        </p:nvSpPr>
        <p:spPr>
          <a:xfrm>
            <a:off x="4895681" y="4418176"/>
            <a:ext cx="675889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 savremenim računarskim sistemima ALU i kontrolna jedina su kombinovani u jedno integrisano kolo nazvano </a:t>
            </a:r>
            <a:r>
              <a:rPr b="1" i="1" lang="en-U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centralni procesor </a:t>
            </a: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(en. central processing unit, CPU).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4"/>
          <p:cNvSpPr txBox="1"/>
          <p:nvPr>
            <p:ph idx="1" type="body"/>
          </p:nvPr>
        </p:nvSpPr>
        <p:spPr>
          <a:xfrm>
            <a:off x="838201" y="1098784"/>
            <a:ext cx="4259782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 sz="2000"/>
              <a:t>Gordon Moore, jedan od su-osnivača Intel-a, primetio je da se nova generacija procesorskih čipova objavi na svake tri godine, sa približno dvostrukim brojem tranzistora na čipu.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 sz="2000"/>
              <a:t>Moore je prdvideo da će ovaj rast ići decenijama unapred. Ovo zapažanje postalo je poznato kao </a:t>
            </a:r>
            <a:r>
              <a:rPr b="1" i="1" lang="en-US" sz="2000"/>
              <a:t>Moore-ov zakon</a:t>
            </a:r>
            <a:r>
              <a:rPr lang="en-US" sz="2000"/>
              <a:t> (en. Moore’s Law).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 sz="2000"/>
              <a:t>Danas se za Moore-ov zakon navodi da se broj tranzistora na čipu procesora udvostručuje na svakih 18 meseci, odnosno oko 60% godišnje. </a:t>
            </a:r>
            <a:endParaRPr/>
          </a:p>
        </p:txBody>
      </p:sp>
      <p:sp>
        <p:nvSpPr>
          <p:cNvPr id="397" name="Google Shape;397;p34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Moore-ov zakon</a:t>
            </a:r>
            <a:endParaRPr b="1"/>
          </a:p>
        </p:txBody>
      </p:sp>
      <p:pic>
        <p:nvPicPr>
          <p:cNvPr id="398" name="Google Shape;39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1482" y="487542"/>
            <a:ext cx="7073615" cy="5233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 txBox="1"/>
          <p:nvPr>
            <p:ph idx="1" type="body"/>
          </p:nvPr>
        </p:nvSpPr>
        <p:spPr>
          <a:xfrm>
            <a:off x="838200" y="1098784"/>
            <a:ext cx="10515600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b="1" lang="en-US"/>
              <a:t>Jednokratni računari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b="1" lang="en-US"/>
              <a:t>Mikrokontroleri</a:t>
            </a:r>
            <a:endParaRPr b="1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b="1" lang="en-US"/>
              <a:t>Računari za zabavu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b="1" lang="en-US"/>
              <a:t>Mobilni računari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b="1" lang="en-US"/>
              <a:t>Personalni računari</a:t>
            </a:r>
            <a:endParaRPr b="1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b="1" lang="en-US"/>
              <a:t>Serveri</a:t>
            </a:r>
            <a:endParaRPr b="1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b="1" lang="en-US"/>
              <a:t>Računarski klasteri</a:t>
            </a:r>
            <a:endParaRPr b="1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b="1" lang="en-US"/>
              <a:t>Mainframe računari</a:t>
            </a:r>
            <a:endParaRPr b="1"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b="1" lang="en-US"/>
              <a:t>Superračunari</a:t>
            </a:r>
            <a:endParaRPr b="1"/>
          </a:p>
        </p:txBody>
      </p:sp>
      <p:sp>
        <p:nvSpPr>
          <p:cNvPr id="405" name="Google Shape;405;p35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Tipovi računara</a:t>
            </a:r>
            <a:endParaRPr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"/>
          <p:cNvSpPr txBox="1"/>
          <p:nvPr/>
        </p:nvSpPr>
        <p:spPr>
          <a:xfrm>
            <a:off x="2724831" y="3747827"/>
            <a:ext cx="6742339" cy="2345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Oznaka predmeta: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CS120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Naziv predmeta: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Organizacija računara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Vežbe: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#1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Predavač: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Nemanja Veselinović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Mihajlo Milovanović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Školska godina: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2022/2023. prolećni semestar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6"/>
          <p:cNvSpPr/>
          <p:nvPr/>
        </p:nvSpPr>
        <p:spPr>
          <a:xfrm>
            <a:off x="3620424" y="2768374"/>
            <a:ext cx="4951164" cy="769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rPr>
              <a:t>RADIX brojni sistemi</a:t>
            </a:r>
            <a:endParaRPr b="1" sz="4400">
              <a:solidFill>
                <a:srgbClr val="A704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"/>
          <p:cNvSpPr txBox="1"/>
          <p:nvPr>
            <p:ph idx="1" type="body"/>
          </p:nvPr>
        </p:nvSpPr>
        <p:spPr>
          <a:xfrm>
            <a:off x="838200" y="1098784"/>
            <a:ext cx="4445000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U svakodnevnoj primeni, decimalni brojevi se izražavaju u vidu skupa decimalnih cifara i decimalne tačke ili decimalnog zareza.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Decimalni brojevi su deo RADIX brojnog sistema čija je osnova 10 sa ciframa 0-9:</a:t>
            </a:r>
            <a:endParaRPr/>
          </a:p>
        </p:txBody>
      </p:sp>
      <p:sp>
        <p:nvSpPr>
          <p:cNvPr id="418" name="Google Shape;418;p37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RADIX brojni sistemi</a:t>
            </a:r>
            <a:endParaRPr b="1"/>
          </a:p>
        </p:txBody>
      </p:sp>
      <p:pic>
        <p:nvPicPr>
          <p:cNvPr id="419" name="Google Shape;41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9399" y="4614061"/>
            <a:ext cx="2629462" cy="875466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7"/>
          <p:cNvSpPr txBox="1"/>
          <p:nvPr/>
        </p:nvSpPr>
        <p:spPr>
          <a:xfrm>
            <a:off x="6908800" y="1098784"/>
            <a:ext cx="4445000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 opštem RADIX sistemu, broj number se može predstaviti kao suma proizvoda cifara d (sa nulom) i baze sistema b na stepenu koji ide od </a:t>
            </a:r>
            <a:r>
              <a:rPr b="1" i="1" lang="en-US" sz="24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-k</a:t>
            </a: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b="1" i="1" lang="en-US" sz="24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Broj </a:t>
            </a:r>
            <a:r>
              <a:rPr b="1" i="1" lang="en-US" sz="24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</a:t>
            </a: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 brojnom sistemu </a:t>
            </a:r>
            <a:r>
              <a:rPr b="1" i="1" lang="en-US" sz="24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</a:t>
            </a: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može se napisati na sledeći način: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645" y="3064408"/>
            <a:ext cx="2504250" cy="875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33687" y="5119624"/>
            <a:ext cx="1395226" cy="518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"/>
          <p:cNvSpPr txBox="1"/>
          <p:nvPr>
            <p:ph idx="1" type="body"/>
          </p:nvPr>
        </p:nvSpPr>
        <p:spPr>
          <a:xfrm>
            <a:off x="838200" y="1098784"/>
            <a:ext cx="10515600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Najpopularniji brojni sistemi su: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1" lang="en-US">
                <a:solidFill>
                  <a:schemeClr val="dk1"/>
                </a:solidFill>
              </a:rPr>
              <a:t>Decimalni brojni sistem </a:t>
            </a:r>
            <a:r>
              <a:rPr lang="en-US">
                <a:solidFill>
                  <a:schemeClr val="dk1"/>
                </a:solidFill>
              </a:rPr>
              <a:t>se sastoji od cifara- 0,1,2,3,4,5,6,7,8,9 i baze 10.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1" lang="en-US">
                <a:solidFill>
                  <a:schemeClr val="dk1"/>
                </a:solidFill>
              </a:rPr>
              <a:t>Binarni brojni sistem </a:t>
            </a:r>
            <a:r>
              <a:rPr lang="en-US">
                <a:solidFill>
                  <a:schemeClr val="dk1"/>
                </a:solidFill>
              </a:rPr>
              <a:t>se sastoji od cifra- 0,1 i baze 2.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1" lang="en-US">
                <a:solidFill>
                  <a:schemeClr val="dk1"/>
                </a:solidFill>
              </a:rPr>
              <a:t>Oktalni brojni sistem </a:t>
            </a:r>
            <a:r>
              <a:rPr lang="en-US">
                <a:solidFill>
                  <a:schemeClr val="dk1"/>
                </a:solidFill>
              </a:rPr>
              <a:t>se sastoji od cifara - 0,1,2,3,4,5,6,7 i baze 8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1" lang="en-US">
                <a:solidFill>
                  <a:schemeClr val="dk1"/>
                </a:solidFill>
              </a:rPr>
              <a:t>Heksadecimalni brojni sistem</a:t>
            </a:r>
            <a:r>
              <a:rPr lang="en-US"/>
              <a:t> se sastoji od cifara - 0,1,2,3,4,5,6,7,8,9,A,B,C,D,E,F i baze 16.</a:t>
            </a:r>
            <a:endParaRPr/>
          </a:p>
        </p:txBody>
      </p:sp>
      <p:sp>
        <p:nvSpPr>
          <p:cNvPr id="429" name="Google Shape;429;p38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RADIX brojni sistemi</a:t>
            </a:r>
            <a:endParaRPr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"/>
          <p:cNvSpPr txBox="1"/>
          <p:nvPr>
            <p:ph idx="1" type="body"/>
          </p:nvPr>
        </p:nvSpPr>
        <p:spPr>
          <a:xfrm>
            <a:off x="838200" y="1098784"/>
            <a:ext cx="10515600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Najpopularniji brojni sistemi su: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1" lang="en-US">
                <a:solidFill>
                  <a:schemeClr val="dk1"/>
                </a:solidFill>
              </a:rPr>
              <a:t>Decimalni brojni sistem </a:t>
            </a:r>
            <a:r>
              <a:rPr lang="en-US">
                <a:solidFill>
                  <a:schemeClr val="dk1"/>
                </a:solidFill>
              </a:rPr>
              <a:t>se sastoji od cifara- 0,1,2,3,4,5,6,7,8,9 i baze 10.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1" lang="en-US">
                <a:solidFill>
                  <a:schemeClr val="dk1"/>
                </a:solidFill>
              </a:rPr>
              <a:t>Binarni brojni sistem </a:t>
            </a:r>
            <a:r>
              <a:rPr lang="en-US">
                <a:solidFill>
                  <a:schemeClr val="dk1"/>
                </a:solidFill>
              </a:rPr>
              <a:t>se sastoji od cifra- 0,1 i baze 2.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1" lang="en-US">
                <a:solidFill>
                  <a:schemeClr val="dk1"/>
                </a:solidFill>
              </a:rPr>
              <a:t>Oktalni brojni sistem </a:t>
            </a:r>
            <a:r>
              <a:rPr lang="en-US">
                <a:solidFill>
                  <a:schemeClr val="dk1"/>
                </a:solidFill>
              </a:rPr>
              <a:t>se sastoji od cifara - 0,1,2,3,4,5,6,7 i baze 8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1" lang="en-US">
                <a:solidFill>
                  <a:schemeClr val="dk1"/>
                </a:solidFill>
              </a:rPr>
              <a:t>Heksadecimalni brojni sistem</a:t>
            </a:r>
            <a:r>
              <a:rPr lang="en-US"/>
              <a:t> se sastoji od cifara - 0,1,2,3,4,5,6,7,8,9,A,B,C,D,E,F i baze 16.</a:t>
            </a:r>
            <a:endParaRPr/>
          </a:p>
        </p:txBody>
      </p:sp>
      <p:sp>
        <p:nvSpPr>
          <p:cNvPr id="436" name="Google Shape;436;p39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RADIX brojni sistemi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"/>
          <p:cNvSpPr txBox="1"/>
          <p:nvPr>
            <p:ph type="title"/>
          </p:nvPr>
        </p:nvSpPr>
        <p:spPr>
          <a:xfrm>
            <a:off x="838200" y="360363"/>
            <a:ext cx="8262938" cy="7032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Fond časova</a:t>
            </a:r>
            <a:endParaRPr b="1"/>
          </a:p>
        </p:txBody>
      </p:sp>
      <p:sp>
        <p:nvSpPr>
          <p:cNvPr id="159" name="Google Shape;159;p4"/>
          <p:cNvSpPr txBox="1"/>
          <p:nvPr>
            <p:ph idx="1" type="body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Broj časova predavanja:  </a:t>
            </a:r>
            <a:r>
              <a:rPr b="1" lang="en-US">
                <a:solidFill>
                  <a:schemeClr val="dk1"/>
                </a:solidFill>
              </a:rPr>
              <a:t>2 časa nedeljno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Broj časova grupnih (pokaznih) vežbi:  </a:t>
            </a:r>
            <a:r>
              <a:rPr b="1" lang="en-US">
                <a:solidFill>
                  <a:schemeClr val="dk1"/>
                </a:solidFill>
              </a:rPr>
              <a:t>2 časa nedeljno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 b="1">
              <a:solidFill>
                <a:srgbClr val="7030A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>
              <a:solidFill>
                <a:srgbClr val="7030A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"/>
          <p:cNvSpPr txBox="1"/>
          <p:nvPr>
            <p:ph idx="1" type="body"/>
          </p:nvPr>
        </p:nvSpPr>
        <p:spPr>
          <a:xfrm>
            <a:off x="838200" y="1098784"/>
            <a:ext cx="10515600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Savremeni računarski sistemi koriste binarne (</a:t>
            </a:r>
            <a:r>
              <a:rPr b="1" i="1" lang="en-US"/>
              <a:t>BIN</a:t>
            </a:r>
            <a:r>
              <a:rPr lang="en-US"/>
              <a:t>), oktalne (</a:t>
            </a:r>
            <a:r>
              <a:rPr b="1" i="1" lang="en-US"/>
              <a:t>OCT</a:t>
            </a:r>
            <a:r>
              <a:rPr lang="en-US"/>
              <a:t>), dekadne (</a:t>
            </a:r>
            <a:r>
              <a:rPr b="1" i="1" lang="en-US"/>
              <a:t>DEC</a:t>
            </a:r>
            <a:r>
              <a:rPr lang="en-US"/>
              <a:t>) i heksadekadne (</a:t>
            </a:r>
            <a:r>
              <a:rPr b="1" i="1" lang="en-US"/>
              <a:t>HEX</a:t>
            </a:r>
            <a:r>
              <a:rPr lang="en-US"/>
              <a:t>) brojne sisteme za skladištenje i prikaz podataka.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Logička kola u računarima "pamte" naelektrisanje ili promenu napona čije vrednosti odgovaraju binarnom brojnom sistemu, dok se za prikaz informacija koriste i ostali sistemi.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Pored navedenih sistema, računari često koduju (en. encode) podatke koristeći </a:t>
            </a:r>
            <a:r>
              <a:rPr b="1" i="1" lang="en-US"/>
              <a:t>binarno-kodovovane decimalne brojeve</a:t>
            </a:r>
            <a:r>
              <a:rPr lang="en-US"/>
              <a:t> (en. Binary-Coded Decimal, </a:t>
            </a:r>
            <a:r>
              <a:rPr b="1" i="1" lang="en-US"/>
              <a:t>BCD</a:t>
            </a:r>
            <a:r>
              <a:rPr lang="en-US"/>
              <a:t>), kod kojih se svaka cifra decimalnog brojnog sistema posebno konvertuje u binarni oblik, najčešće sa 4 ili sa 8 binarnih cifara.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Ukoliko se BCD broj koduje sa četiri binarne cifre, onda je u pitanju tzv. </a:t>
            </a:r>
            <a:r>
              <a:rPr b="1" i="1" lang="en-US"/>
              <a:t>pakovani BCD broj</a:t>
            </a:r>
            <a:r>
              <a:rPr lang="en-US"/>
              <a:t> (en. packed BCD number).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lang="en-US"/>
              <a:t>Ukoliko se BCD broj koduje sa osam binarnih cifara, onda je u putanju tzv. </a:t>
            </a:r>
            <a:r>
              <a:rPr b="1" i="1" lang="en-US"/>
              <a:t>raspakovani BCD broj</a:t>
            </a:r>
            <a:r>
              <a:rPr lang="en-US"/>
              <a:t> (en. unpacked BCD number)</a:t>
            </a:r>
            <a:endParaRPr/>
          </a:p>
        </p:txBody>
      </p:sp>
      <p:sp>
        <p:nvSpPr>
          <p:cNvPr id="443" name="Google Shape;443;p40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Brojni sistemi u računarima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1"/>
          <p:cNvSpPr txBox="1"/>
          <p:nvPr>
            <p:ph idx="1" type="body"/>
          </p:nvPr>
        </p:nvSpPr>
        <p:spPr>
          <a:xfrm>
            <a:off x="838200" y="1098784"/>
            <a:ext cx="10515600" cy="4806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Dekadni broj se konvertuje u binarni broj tako što se dekadni broj iterativno deli brojem dva, pamteći ostatke od deljenja, sve dok je moguće.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Zatim, ostatke od deljenja poređati od poslednjeg ka prvom, i dobijeni broj je binarna reprezentacija dekadnog broja.</a:t>
            </a:r>
            <a:endParaRPr/>
          </a:p>
        </p:txBody>
      </p:sp>
      <p:sp>
        <p:nvSpPr>
          <p:cNvPr id="450" name="Google Shape;450;p41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Konverzija dekadnih brojeva u binarni broj</a:t>
            </a:r>
            <a:endParaRPr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Konverzija brojnih sistema</a:t>
            </a:r>
            <a:endParaRPr b="1"/>
          </a:p>
        </p:txBody>
      </p:sp>
      <p:sp>
        <p:nvSpPr>
          <p:cNvPr id="456" name="Google Shape;456;p42"/>
          <p:cNvSpPr txBox="1"/>
          <p:nvPr>
            <p:ph idx="1" type="body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2400"/>
              <a:buNone/>
            </a:pPr>
            <a:r>
              <a:rPr lang="en-US">
                <a:solidFill>
                  <a:srgbClr val="171616"/>
                </a:solidFill>
              </a:rPr>
              <a:t>Konvertovati decimalni broj 2502 u BIN, HEX, OCT, i BCD (pakovano i raspakovano)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None/>
            </a:pPr>
            <a:r>
              <a:rPr lang="en-US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2502</a:t>
            </a:r>
            <a:r>
              <a:rPr baseline="-25000" lang="en-US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 = 100111000110</a:t>
            </a:r>
            <a:r>
              <a:rPr baseline="-25000" lang="en-US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>
              <a:solidFill>
                <a:srgbClr val="171616"/>
              </a:solidFill>
            </a:endParaRPr>
          </a:p>
        </p:txBody>
      </p:sp>
      <p:sp>
        <p:nvSpPr>
          <p:cNvPr id="457" name="Google Shape;457;p42"/>
          <p:cNvSpPr/>
          <p:nvPr/>
        </p:nvSpPr>
        <p:spPr>
          <a:xfrm>
            <a:off x="5574956" y="2038095"/>
            <a:ext cx="2366319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2502:2 = 1251|0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1251:2 = 625 |1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625:2 = 312  |1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312:2 = 156  |0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156:2 = 78   |0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78:2 = 39    |0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39:2 = 19    |1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19:2 = 9     |1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9:2 = 4      |1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4:2 = 2      |0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2:2 = 1      |0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1:2 = 0      |1</a:t>
            </a:r>
            <a:endParaRPr/>
          </a:p>
        </p:txBody>
      </p:sp>
      <p:sp>
        <p:nvSpPr>
          <p:cNvPr id="458" name="Google Shape;458;p42"/>
          <p:cNvSpPr/>
          <p:nvPr/>
        </p:nvSpPr>
        <p:spPr>
          <a:xfrm>
            <a:off x="7941275" y="3814119"/>
            <a:ext cx="222422" cy="1640296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42"/>
          <p:cNvSpPr/>
          <p:nvPr/>
        </p:nvSpPr>
        <p:spPr>
          <a:xfrm>
            <a:off x="5461686" y="5090984"/>
            <a:ext cx="2366319" cy="296562"/>
          </a:xfrm>
          <a:prstGeom prst="rect">
            <a:avLst/>
          </a:prstGeom>
          <a:noFill/>
          <a:ln cap="flat" cmpd="sng" w="381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3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Konverzija brojnih sistema</a:t>
            </a:r>
            <a:endParaRPr b="1"/>
          </a:p>
        </p:txBody>
      </p:sp>
      <p:sp>
        <p:nvSpPr>
          <p:cNvPr id="465" name="Google Shape;465;p43"/>
          <p:cNvSpPr txBox="1"/>
          <p:nvPr>
            <p:ph idx="1" type="body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2400"/>
              <a:buNone/>
            </a:pPr>
            <a:r>
              <a:rPr lang="en-US">
                <a:solidFill>
                  <a:srgbClr val="171616"/>
                </a:solidFill>
              </a:rPr>
              <a:t>Konvertovati decimalni broj 2023 u BIN, HEX, OCT, i BCD (pakovano i raspakovano)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None/>
            </a:pPr>
            <a:r>
              <a:rPr lang="en-US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2023</a:t>
            </a:r>
            <a:r>
              <a:rPr baseline="-25000" lang="en-US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 = 11111100111</a:t>
            </a:r>
            <a:r>
              <a:rPr baseline="-25000" lang="en-US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aseline="-25000">
              <a:solidFill>
                <a:srgbClr val="17161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>
              <a:solidFill>
                <a:srgbClr val="171616"/>
              </a:solidFill>
            </a:endParaRPr>
          </a:p>
        </p:txBody>
      </p:sp>
      <p:sp>
        <p:nvSpPr>
          <p:cNvPr id="466" name="Google Shape;466;p43"/>
          <p:cNvSpPr/>
          <p:nvPr/>
        </p:nvSpPr>
        <p:spPr>
          <a:xfrm>
            <a:off x="5574956" y="2305945"/>
            <a:ext cx="5778844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2023:2 = 1011|1 </a:t>
            </a:r>
            <a:endParaRPr b="1" sz="1800">
              <a:solidFill>
                <a:srgbClr val="17161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1011:2 = 505 |1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505 :2 = 252 |1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252 :2 = 126 |0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126 :2 = 63  |0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63  :2 = 31  |1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31  :2 = 15  |1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15  :2 = 7   |1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7   :2 = 3   |1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3   :2 = 1   |1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1   :2 = 0   |1</a:t>
            </a:r>
            <a:endParaRPr b="1" sz="1800">
              <a:solidFill>
                <a:srgbClr val="17161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7" name="Google Shape;467;p43"/>
          <p:cNvSpPr/>
          <p:nvPr/>
        </p:nvSpPr>
        <p:spPr>
          <a:xfrm>
            <a:off x="7941275" y="3814119"/>
            <a:ext cx="222422" cy="1640296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3"/>
          <p:cNvSpPr/>
          <p:nvPr/>
        </p:nvSpPr>
        <p:spPr>
          <a:xfrm>
            <a:off x="5461686" y="5090984"/>
            <a:ext cx="2366319" cy="296562"/>
          </a:xfrm>
          <a:prstGeom prst="rect">
            <a:avLst/>
          </a:prstGeom>
          <a:noFill/>
          <a:ln cap="flat" cmpd="sng" w="381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4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Konverzija brojnih sistema</a:t>
            </a:r>
            <a:endParaRPr b="1"/>
          </a:p>
        </p:txBody>
      </p:sp>
      <p:sp>
        <p:nvSpPr>
          <p:cNvPr id="474" name="Google Shape;474;p44"/>
          <p:cNvSpPr txBox="1"/>
          <p:nvPr>
            <p:ph idx="1" type="body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2400"/>
              <a:buNone/>
            </a:pPr>
            <a:r>
              <a:rPr lang="en-US">
                <a:solidFill>
                  <a:srgbClr val="171616"/>
                </a:solidFill>
              </a:rPr>
              <a:t>Konvertovati sledeće brojeve iz decimalnog u binarni sistem (rad na tabli sa studentima):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 baseline="-25000">
              <a:solidFill>
                <a:srgbClr val="17161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None/>
            </a:pPr>
            <a:r>
              <a:rPr baseline="-25000" lang="en-US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baseline="-25000" lang="en-US" sz="32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1522	3211	3330	4055	4241	3252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3200"/>
              <a:buNone/>
            </a:pPr>
            <a:r>
              <a:rPr b="1" baseline="-25000" lang="en-US" sz="32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	3541	1268	4681	2551	1023	5798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3200"/>
              <a:buNone/>
            </a:pPr>
            <a:r>
              <a:rPr b="1" baseline="-25000" lang="en-US" sz="32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	3641	3596	3201	6356	6487	7874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3200"/>
              <a:buNone/>
            </a:pPr>
            <a:r>
              <a:rPr b="1" baseline="-25000" lang="en-US" sz="32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	2355	1548	5687	4444	5656	6521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 baseline="-25000">
              <a:solidFill>
                <a:srgbClr val="17161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>
              <a:solidFill>
                <a:srgbClr val="171616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5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Konverzija brojnih sistema</a:t>
            </a:r>
            <a:endParaRPr b="1"/>
          </a:p>
        </p:txBody>
      </p:sp>
      <p:sp>
        <p:nvSpPr>
          <p:cNvPr id="480" name="Google Shape;480;p45"/>
          <p:cNvSpPr txBox="1"/>
          <p:nvPr>
            <p:ph idx="1" type="body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i="1" lang="en-US"/>
              <a:t>Svaki broj jednog brojnog sistema je moguće konvertovati u broj drugog brojnog sistema iterativnim deljenjem osnove i beleženjem ostatka od deljenja.</a:t>
            </a:r>
            <a:endParaRPr b="1" i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i="1" lang="en-US"/>
              <a:t>Međutim, jednom konvertovani broj u binarni sistem se može jednostavnije konvertovati dalje u oktalni i heksadecimalni sistem.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6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Konverzija brojnih sistema</a:t>
            </a:r>
            <a:endParaRPr b="1"/>
          </a:p>
        </p:txBody>
      </p:sp>
      <p:sp>
        <p:nvSpPr>
          <p:cNvPr id="486" name="Google Shape;486;p46"/>
          <p:cNvSpPr txBox="1"/>
          <p:nvPr>
            <p:ph idx="1" type="body"/>
          </p:nvPr>
        </p:nvSpPr>
        <p:spPr>
          <a:xfrm>
            <a:off x="838199" y="1226554"/>
            <a:ext cx="401089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Kada imamo broj u binarnom brojnom sistemu, moguće je jednostavno konvertovati broj u oktalni brojni sistem tako što grupišemo grupe od po</a:t>
            </a:r>
            <a:r>
              <a:rPr b="1" lang="en-US"/>
              <a:t> tri binarne cifre</a:t>
            </a:r>
            <a:r>
              <a:rPr lang="en-US"/>
              <a:t> (počevši od bita najmanje težine - LSB bita).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Svaka grupa od tri binarne cifre predstavljaće jednu cifru u OCT brojnom sistemu.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87" name="Google Shape;487;p46"/>
          <p:cNvSpPr txBox="1"/>
          <p:nvPr/>
        </p:nvSpPr>
        <p:spPr>
          <a:xfrm>
            <a:off x="5273965" y="1226554"/>
            <a:ext cx="607983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Primer #4:</a:t>
            </a: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Konvertovati broj (2023)</a:t>
            </a:r>
            <a:r>
              <a:rPr baseline="-25000"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 oktalni broj.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Rešenje:</a:t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Budući da već imamo binarnu reprezantaciju broja, potrebno je samo grupisati brojeve i pronaći bianrnu vrednost svake grupe:</a:t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(2023) </a:t>
            </a:r>
            <a:r>
              <a:rPr baseline="-25000"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= (11111100111) </a:t>
            </a:r>
            <a:r>
              <a:rPr baseline="-25000"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= (3747) </a:t>
            </a:r>
            <a:r>
              <a:rPr baseline="-25000"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46"/>
          <p:cNvSpPr txBox="1"/>
          <p:nvPr/>
        </p:nvSpPr>
        <p:spPr>
          <a:xfrm>
            <a:off x="6003637" y="4433455"/>
            <a:ext cx="43133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|011|111|100|111|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3   7   4   7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7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Konverzija brojnih sistema</a:t>
            </a:r>
            <a:endParaRPr b="1"/>
          </a:p>
        </p:txBody>
      </p:sp>
      <p:sp>
        <p:nvSpPr>
          <p:cNvPr id="494" name="Google Shape;494;p47"/>
          <p:cNvSpPr txBox="1"/>
          <p:nvPr>
            <p:ph idx="1" type="body"/>
          </p:nvPr>
        </p:nvSpPr>
        <p:spPr>
          <a:xfrm>
            <a:off x="838199" y="1226554"/>
            <a:ext cx="401089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Kada imamo broj u binarnom brojnom sistemu, moguće je jednostavno konvertovati broj u heksadecimalni brojni sistem tako što grupišemo grupe od po četiri binarne cifre (počevši od bita najmanje težine - LSB bita). Svaka grupa od četiri binarne cifre predstavljaće jednu cifru u HEX brojnom sistemu.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95" name="Google Shape;495;p47"/>
          <p:cNvSpPr txBox="1"/>
          <p:nvPr/>
        </p:nvSpPr>
        <p:spPr>
          <a:xfrm>
            <a:off x="5273965" y="1226554"/>
            <a:ext cx="607983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Primer #5:</a:t>
            </a: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Konvertovati broj (2023)</a:t>
            </a:r>
            <a:r>
              <a:rPr baseline="-25000"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 HEX broj.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Rešenje:</a:t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Budući da već imamo binarnu reprezantaciju broja, potrebno je samo grupisati brojeve i pronaći bianrnu vrednost svake grupe:</a:t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(2023) </a:t>
            </a:r>
            <a:r>
              <a:rPr baseline="-25000"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= (11111100111) </a:t>
            </a:r>
            <a:r>
              <a:rPr baseline="-25000"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= (7E7) </a:t>
            </a:r>
            <a:r>
              <a:rPr baseline="-25000"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47"/>
          <p:cNvSpPr txBox="1"/>
          <p:nvPr/>
        </p:nvSpPr>
        <p:spPr>
          <a:xfrm>
            <a:off x="6003637" y="4433455"/>
            <a:ext cx="43133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|0111|1110|0111|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7    E    7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8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Konverzija brojnih sistema</a:t>
            </a:r>
            <a:endParaRPr b="1"/>
          </a:p>
        </p:txBody>
      </p:sp>
      <p:sp>
        <p:nvSpPr>
          <p:cNvPr id="502" name="Google Shape;502;p48"/>
          <p:cNvSpPr txBox="1"/>
          <p:nvPr>
            <p:ph idx="1" type="body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2400"/>
              <a:buNone/>
            </a:pPr>
            <a:r>
              <a:rPr lang="en-US">
                <a:solidFill>
                  <a:srgbClr val="171616"/>
                </a:solidFill>
              </a:rPr>
              <a:t>Konvertovati sledeće brojeve iz decimalnog u oktalni pa u heksadecimalni sistemi (rad na tabli sa studentima):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 baseline="-25000">
              <a:solidFill>
                <a:srgbClr val="17161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None/>
            </a:pPr>
            <a:r>
              <a:rPr baseline="-25000" lang="en-US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baseline="-25000" lang="en-US" sz="32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1522	3211	3330	4055	4241	3252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3200"/>
              <a:buNone/>
            </a:pPr>
            <a:r>
              <a:rPr b="1" baseline="-25000" lang="en-US" sz="32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	3541	1268	4681	2551	1023	5798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3200"/>
              <a:buNone/>
            </a:pPr>
            <a:r>
              <a:rPr b="1" baseline="-25000" lang="en-US" sz="32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	3641	3596	3201	6356	6487	7874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3200"/>
              <a:buNone/>
            </a:pPr>
            <a:r>
              <a:rPr b="1" baseline="-25000" lang="en-US" sz="3200">
                <a:solidFill>
                  <a:srgbClr val="171616"/>
                </a:solidFill>
                <a:latin typeface="Courier New"/>
                <a:ea typeface="Courier New"/>
                <a:cs typeface="Courier New"/>
                <a:sym typeface="Courier New"/>
              </a:rPr>
              <a:t>	2355	1548	5687	4444	5656	6521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 baseline="-25000">
              <a:solidFill>
                <a:srgbClr val="17161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>
              <a:solidFill>
                <a:srgbClr val="171616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9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Konverzija brojnih sistema</a:t>
            </a:r>
            <a:endParaRPr b="1"/>
          </a:p>
        </p:txBody>
      </p:sp>
      <p:sp>
        <p:nvSpPr>
          <p:cNvPr id="508" name="Google Shape;508;p49"/>
          <p:cNvSpPr txBox="1"/>
          <p:nvPr>
            <p:ph idx="1" type="body"/>
          </p:nvPr>
        </p:nvSpPr>
        <p:spPr>
          <a:xfrm>
            <a:off x="838200" y="1403585"/>
            <a:ext cx="324427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Konverzija u BCD brojeve je jednostavnija od klasične konverzije u binarne brojeve jer je potrebno konvertovani cifru po cifru. BCD kodovanje uvek koduje decimalne brojeve.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Primer #8: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Konvertovati broj 2023 u pakovani i raspakovani BCD format.</a:t>
            </a:r>
            <a:endParaRPr/>
          </a:p>
        </p:txBody>
      </p:sp>
      <p:sp>
        <p:nvSpPr>
          <p:cNvPr id="509" name="Google Shape;509;p49"/>
          <p:cNvSpPr txBox="1"/>
          <p:nvPr/>
        </p:nvSpPr>
        <p:spPr>
          <a:xfrm>
            <a:off x="4331856" y="1403585"/>
            <a:ext cx="7518400" cy="3970318"/>
          </a:xfrm>
          <a:prstGeom prst="rect">
            <a:avLst/>
          </a:prstGeom>
          <a:noFill/>
          <a:ln cap="flat" cmpd="sng" w="9525">
            <a:solidFill>
              <a:srgbClr val="A704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Pakovani BCD: 0010 0000 0010 0011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2 - 0010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0 - 0000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2 - 0010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3 - 0011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Raspakovani BCD: 00000010 00000000 00000010 00000011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2 - 00000010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0 - 00000000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2 - 00000010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3 - 00000011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"/>
          <p:cNvSpPr txBox="1"/>
          <p:nvPr>
            <p:ph idx="1" type="body"/>
          </p:nvPr>
        </p:nvSpPr>
        <p:spPr>
          <a:xfrm>
            <a:off x="838200" y="1299998"/>
            <a:ext cx="10147300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Student se ocenjuje u toku celog semestra.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</a:rPr>
              <a:t>Ocenjuju se </a:t>
            </a:r>
            <a:endParaRPr>
              <a:solidFill>
                <a:schemeClr val="dk1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Domaći zadaci (14 x 1.5 = </a:t>
            </a:r>
            <a:r>
              <a:rPr b="1" lang="en-US">
                <a:solidFill>
                  <a:schemeClr val="dk1"/>
                </a:solidFill>
              </a:rPr>
              <a:t>21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dk1"/>
                </a:solidFill>
              </a:rPr>
              <a:t>poen</a:t>
            </a:r>
            <a:r>
              <a:rPr lang="en-US">
                <a:solidFill>
                  <a:schemeClr val="dk1"/>
                </a:solidFill>
              </a:rPr>
              <a:t>),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Testovi (5 x 2.8= </a:t>
            </a:r>
            <a:r>
              <a:rPr b="1" lang="en-US">
                <a:solidFill>
                  <a:schemeClr val="dk1"/>
                </a:solidFill>
              </a:rPr>
              <a:t>14 poena</a:t>
            </a:r>
            <a:r>
              <a:rPr lang="en-US">
                <a:solidFill>
                  <a:schemeClr val="dk1"/>
                </a:solidFill>
              </a:rPr>
              <a:t>),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Projektni zadatak (</a:t>
            </a:r>
            <a:r>
              <a:rPr b="1" lang="en-US">
                <a:solidFill>
                  <a:schemeClr val="dk1"/>
                </a:solidFill>
              </a:rPr>
              <a:t>25 poena</a:t>
            </a:r>
            <a:r>
              <a:rPr lang="en-US">
                <a:solidFill>
                  <a:schemeClr val="dk1"/>
                </a:solidFill>
              </a:rPr>
              <a:t>),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1"/>
                </a:solidFill>
              </a:rPr>
              <a:t>Zalaganje (</a:t>
            </a:r>
            <a:r>
              <a:rPr b="1" lang="en-US">
                <a:solidFill>
                  <a:schemeClr val="dk1"/>
                </a:solidFill>
              </a:rPr>
              <a:t>10 poena</a:t>
            </a:r>
            <a:r>
              <a:rPr lang="en-US">
                <a:solidFill>
                  <a:schemeClr val="dk1"/>
                </a:solidFill>
              </a:rPr>
              <a:t>).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65" name="Google Shape;165;p5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Pravila vezana za predmet </a:t>
            </a:r>
            <a:endParaRPr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0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Konverzija brojnih sistema: samostalni rad</a:t>
            </a:r>
            <a:endParaRPr b="1"/>
          </a:p>
        </p:txBody>
      </p:sp>
      <p:sp>
        <p:nvSpPr>
          <p:cNvPr id="515" name="Google Shape;515;p50"/>
          <p:cNvSpPr txBox="1"/>
          <p:nvPr>
            <p:ph idx="1" type="body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i="1" lang="en-US"/>
              <a:t>Koristećiu sajt RapidTables moguće je lako proveriti bilo koju konverziju brojnih sistema:</a:t>
            </a:r>
            <a:r>
              <a:rPr b="1" lang="en-US"/>
              <a:t> 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https://www.rapidtables.com/convert/number/hex-dec-bin-converter.html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Uraditi zadatke za samostalni rad konverziju brojeva.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U većini lekcija postojaće i samostalni zadaci u Python programskom jeziku koji se tiču tema na predmetu CS120. 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1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Domaći zadatak #1</a:t>
            </a:r>
            <a:endParaRPr b="1"/>
          </a:p>
        </p:txBody>
      </p:sp>
      <p:sp>
        <p:nvSpPr>
          <p:cNvPr id="521" name="Google Shape;521;p51"/>
          <p:cNvSpPr txBox="1"/>
          <p:nvPr>
            <p:ph idx="1" type="body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Tradicionalni studenti: </a:t>
            </a:r>
            <a:br>
              <a:rPr b="1" lang="en-US"/>
            </a:br>
            <a:r>
              <a:rPr lang="en-US"/>
              <a:t>Domaći zadatak treba dostaviti najkasnije 7 dana nakon vežbi, za 100% poena. Nakon toga poeni se umanjuju za 50%.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Domaći zadatak poslati predmetnim asistentima, sa predmetnim profesorima u CC.</a:t>
            </a:r>
            <a:br>
              <a:rPr lang="en-US"/>
            </a:b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Internet studenti</a:t>
            </a:r>
            <a:r>
              <a:rPr lang="en-US"/>
              <a:t> treba poslati domaće zadatke najkasnije do 10 dana pred izlazak na ispit predmetnom asistentu zaduženog za internet studente.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i="1" lang="en-US"/>
              <a:t>Svaki domaći zadatak treba da bude napisan prema dokumentu za predaju domaćih zadataka koji je dat na kraju interaktivne lekcije.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/>
          <p:nvPr>
            <p:ph type="title"/>
          </p:nvPr>
        </p:nvSpPr>
        <p:spPr>
          <a:xfrm>
            <a:off x="838200" y="458788"/>
            <a:ext cx="8262938" cy="7032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Domaći zadaci</a:t>
            </a:r>
            <a:endParaRPr b="1"/>
          </a:p>
        </p:txBody>
      </p:sp>
      <p:sp>
        <p:nvSpPr>
          <p:cNvPr id="173" name="Google Shape;173;p6"/>
          <p:cNvSpPr txBox="1"/>
          <p:nvPr>
            <p:ph idx="1" type="body"/>
          </p:nvPr>
        </p:nvSpPr>
        <p:spPr>
          <a:xfrm>
            <a:off x="838200" y="1162050"/>
            <a:ext cx="10496550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 studente tradicionalne nastave i u Beogradu i u Nišu, rok za predaju zadataka je 7 dana nakon izdavanja.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 tradicionalne nastave koji preda domaći zadatak u zadatom roku može ostvariti do 100% maksimalnih poena predviđenih za taj domaći zadatak.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Studentu tradicionalne nastave koji preda domaći zadatak posle zadatog roka, broj ostvarenih poena se umanjuje za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50%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na tom zadatku.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Krajnji rok 10 (deset) dana pre ispitnog roka.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"/>
          <p:cNvSpPr txBox="1"/>
          <p:nvPr>
            <p:ph type="title"/>
          </p:nvPr>
        </p:nvSpPr>
        <p:spPr>
          <a:xfrm>
            <a:off x="838199" y="384195"/>
            <a:ext cx="11174835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Testovi</a:t>
            </a:r>
            <a:endParaRPr/>
          </a:p>
        </p:txBody>
      </p:sp>
      <p:sp>
        <p:nvSpPr>
          <p:cNvPr id="179" name="Google Shape;179;p7"/>
          <p:cNvSpPr txBox="1"/>
          <p:nvPr>
            <p:ph idx="1" type="body"/>
          </p:nvPr>
        </p:nvSpPr>
        <p:spPr>
          <a:xfrm>
            <a:off x="838198" y="1143000"/>
            <a:ext cx="10496551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Testovi - 14 poena: </a:t>
            </a:r>
            <a:r>
              <a:rPr lang="en-US"/>
              <a:t>U skladu sa Planom nastave testovi se postavljaju svake tri nedelje.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70431"/>
              </a:buClr>
              <a:buSzPts val="2400"/>
              <a:buNone/>
            </a:pPr>
            <a:r>
              <a:rPr lang="en-US">
                <a:solidFill>
                  <a:srgbClr val="A70431"/>
                </a:solidFill>
              </a:rPr>
              <a:t>Lekcija 03: CS120-T01, gradivo lekcija 1, 2, 3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70431"/>
              </a:buClr>
              <a:buSzPts val="2400"/>
              <a:buNone/>
            </a:pPr>
            <a:r>
              <a:rPr lang="en-US">
                <a:solidFill>
                  <a:srgbClr val="A70431"/>
                </a:solidFill>
              </a:rPr>
              <a:t>Lekcija 06: CS120-T02, gradivo lekcija 4, 5, 6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70431"/>
              </a:buClr>
              <a:buSzPts val="2400"/>
              <a:buNone/>
            </a:pPr>
            <a:r>
              <a:rPr lang="en-US">
                <a:solidFill>
                  <a:srgbClr val="A70431"/>
                </a:solidFill>
              </a:rPr>
              <a:t>Lekcija 09: CS120-T03, gradivo lekcija 7, 8, 9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70431"/>
              </a:buClr>
              <a:buSzPts val="2400"/>
              <a:buNone/>
            </a:pPr>
            <a:r>
              <a:rPr lang="en-US">
                <a:solidFill>
                  <a:srgbClr val="A70431"/>
                </a:solidFill>
              </a:rPr>
              <a:t>Lekcija 12: CS120-T04, gradivo lekcija 10, 11, 12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70431"/>
              </a:buClr>
              <a:buSzPts val="2400"/>
              <a:buNone/>
            </a:pPr>
            <a:r>
              <a:rPr lang="en-US">
                <a:solidFill>
                  <a:srgbClr val="A70431"/>
                </a:solidFill>
              </a:rPr>
              <a:t>Lekcija 15: CS120-T05, gradivo lekcija 13, 14, 15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Za svaki test urađen van datog termina, poen dobijene testom se umanjuju za 50%</a:t>
            </a:r>
            <a:r>
              <a:rPr lang="en-US"/>
              <a:t>, s tim što je krajnji rok za polaganje testa – 10 dana pre ispita. </a:t>
            </a:r>
            <a:endParaRPr/>
          </a:p>
        </p:txBody>
      </p:sp>
      <p:sp>
        <p:nvSpPr>
          <p:cNvPr id="180" name="Google Shape;180;p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00"/>
              <a:buFont typeface="Helvetica Neue"/>
              <a:buNone/>
            </a:pPr>
            <a:r>
              <a:rPr b="1" i="0" lang="en-US" sz="1000" u="none" cap="none" strike="noStrike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Lekcija 03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Helvetica Neue"/>
              <a:buNone/>
            </a:pPr>
            <a:br>
              <a:rPr b="0" i="0" lang="en-US" sz="10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"/>
          <p:cNvSpPr txBox="1"/>
          <p:nvPr>
            <p:ph type="title"/>
          </p:nvPr>
        </p:nvSpPr>
        <p:spPr>
          <a:xfrm>
            <a:off x="788566" y="362744"/>
            <a:ext cx="8262938" cy="7032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Projektni zadatak </a:t>
            </a:r>
            <a:endParaRPr b="1"/>
          </a:p>
        </p:txBody>
      </p:sp>
      <p:sp>
        <p:nvSpPr>
          <p:cNvPr id="188" name="Google Shape;188;p8"/>
          <p:cNvSpPr txBox="1"/>
          <p:nvPr>
            <p:ph idx="1" type="body"/>
          </p:nvPr>
        </p:nvSpPr>
        <p:spPr>
          <a:xfrm>
            <a:off x="788566" y="1066006"/>
            <a:ext cx="10184234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Na predmetu CS120 - Organizacija računara svaki student samostalno radi projektni zadatak (PZ), koji se sastoji od tri mini-projekta.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Mini-projekti brane se u petoj, desetoj i petnaestoj nedelji semestra!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Svaki student dužan je da tok izrade projekta izveštava svake nedelje u obliku kratkih izveštaja (do jednog pasusa) preko LAMS lekcija u okviru dodatnih aktivnosti interaktivnih lekcija.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O formatu mini-projekata svi studenti (tradicionalni i Internet) biće obavešteni mejlom od strane predmetnog profesora/asistenta.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"/>
          <p:cNvSpPr txBox="1"/>
          <p:nvPr>
            <p:ph idx="1" type="body"/>
          </p:nvPr>
        </p:nvSpPr>
        <p:spPr>
          <a:xfrm>
            <a:off x="838198" y="1143000"/>
            <a:ext cx="10496551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Kod studenata tradicionalnog oblika nastave (centri u Beogradu i u Nišu) primenjuju se sledeći kriterijumi za zalaganje: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Redovnost u pohađanju nastave,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Aktivnost na časovima predavanja i vežbi,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Redovnost u  prelaženju interaktivnih lekcija,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/>
              <a:t>Redovnost i kvalitet ispunjenja predispitnih obaveza.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94" name="Google Shape;194;p9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Zalaganje 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ETROPOLITAN - Predavanje">
  <a:themeElements>
    <a:clrScheme name="METROPOLITAN - Predavanj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2015-09-11T12:39:33Z</dcterms:created>
  <dc:creator>dizajn sluzba; Nemanja Zdravkovic</dc:creator>
</cp:coreProperties>
</file>